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338" r:id="rId5"/>
    <p:sldId id="339" r:id="rId6"/>
    <p:sldId id="34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4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45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46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43" r:id="rId71"/>
    <p:sldId id="325" r:id="rId72"/>
    <p:sldId id="326" r:id="rId73"/>
    <p:sldId id="327" r:id="rId74"/>
    <p:sldId id="328" r:id="rId75"/>
    <p:sldId id="331" r:id="rId76"/>
    <p:sldId id="341" r:id="rId77"/>
    <p:sldId id="342" r:id="rId78"/>
    <p:sldId id="332" r:id="rId79"/>
    <p:sldId id="333" r:id="rId80"/>
    <p:sldId id="334" r:id="rId81"/>
    <p:sldId id="335" r:id="rId82"/>
    <p:sldId id="336" r:id="rId83"/>
    <p:sldId id="337" r:id="rId84"/>
  </p:sldIdLst>
  <p:sldSz cx="18288000" cy="10287000"/>
  <p:notesSz cx="6858000" cy="9144000"/>
  <p:embeddedFontLst>
    <p:embeddedFont>
      <p:font typeface="Open Sans" panose="020B0604020202020204" charset="0"/>
      <p:regular r:id="rId85"/>
    </p:embeddedFont>
    <p:embeddedFont>
      <p:font typeface="Arimo" panose="020B0604020202020204" charset="0"/>
      <p:regular r:id="rId86"/>
    </p:embeddedFont>
    <p:embeddedFont>
      <p:font typeface="Open Sans Light" panose="020B0604020202020204" charset="0"/>
      <p:regular r:id="rId87"/>
    </p:embeddedFont>
    <p:embeddedFont>
      <p:font typeface="Open Sans Extra Bold" panose="020B0604020202020204" charset="0"/>
      <p:regular r:id="rId88"/>
    </p:embeddedFont>
    <p:embeddedFont>
      <p:font typeface="Open Sans Light Bold" panose="020B0604020202020204" charset="0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Open Sans Light Italics" panose="020B0604020202020204" charset="0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69915" y="6933403"/>
            <a:ext cx="1074085" cy="1074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605685"/>
            <a:ext cx="6691598" cy="39480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6700" y="2043126"/>
            <a:ext cx="16845264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Is music a natural language?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2132" y="3978759"/>
            <a:ext cx="70237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Sebastian Chwilczyński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13080" y="6072757"/>
            <a:ext cx="6695004" cy="22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Open Sans Light Italics"/>
              </a:rPr>
              <a:t>universal language 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Open Sans Light Italics"/>
              </a:rPr>
              <a:t>of mankind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1806" y="8487053"/>
            <a:ext cx="66950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Henry Wadsworth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13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requests            #to send HTTP requests    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requests            #to send HTTP </a:t>
            </a: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requests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  </a:t>
            </a: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requests            #to send HTTP requests 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selenium           #to fire an event in browser if needed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requests            #to send HTTP requests 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selenium           #to fire an event in browser if needed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html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requests.get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(page with MIDI files)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requests            #to send HTTP requests 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selenium           #to fire an event in browser if needed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html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requests.get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(page with MIDI files)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soup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html.content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, "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html.parser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")   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933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requests            #to send HTTP requests 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selenium           #to fire an event in browser if needed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html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requests.get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(page with MIDI files)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soup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html.content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, "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html.parser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")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for genre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soup.find_all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("genre"):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for artist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genre.find_all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("artist"):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for song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artist.find_all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("songs"): 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        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  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4435" y="444621"/>
            <a:ext cx="61949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Web scraping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5101" y="2135781"/>
            <a:ext cx="14561971" cy="100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import requests            #to send HTTP requests </a:t>
            </a:r>
            <a:endParaRPr lang="pl-PL" sz="4028" dirty="0" smtClean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#to parse HTML </a:t>
            </a: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files</a:t>
            </a:r>
          </a:p>
          <a:p>
            <a:pPr>
              <a:lnSpc>
                <a:spcPts val="5640"/>
              </a:lnSpc>
            </a:pPr>
            <a:r>
              <a:rPr lang="en-US" sz="4028" dirty="0" smtClean="0">
                <a:solidFill>
                  <a:srgbClr val="FFFFFF"/>
                </a:solidFill>
                <a:latin typeface="Open Sans Light"/>
              </a:rPr>
              <a:t>import selenium           #to fire an event in browser if needed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html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requests.get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(page with MIDI files)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soup =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BeautifulSoup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html.content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, "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html.parser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")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for genre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soup.find_all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("genre"):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for artist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genre.find_all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("artist"):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for song in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artist.find_all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("songs"): 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    if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song.click_needed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: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selenium.click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()</a:t>
            </a: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    </a:t>
            </a:r>
            <a:r>
              <a:rPr lang="en-US" sz="4028" dirty="0" err="1">
                <a:solidFill>
                  <a:srgbClr val="FFFFFF"/>
                </a:solidFill>
                <a:latin typeface="Open Sans Light"/>
              </a:rPr>
              <a:t>song.get</a:t>
            </a:r>
            <a:r>
              <a:rPr lang="en-US" sz="4028" dirty="0">
                <a:solidFill>
                  <a:srgbClr val="FFFFFF"/>
                </a:solidFill>
                <a:latin typeface="Open Sans Light"/>
              </a:rPr>
              <a:t>()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5640"/>
              </a:lnSpc>
            </a:pPr>
            <a:r>
              <a:rPr lang="en-US" sz="4028" dirty="0">
                <a:solidFill>
                  <a:srgbClr val="FFFFFF"/>
                </a:solidFill>
                <a:latin typeface="Open Sans Light"/>
              </a:rPr>
              <a:t>          </a:t>
            </a:r>
          </a:p>
          <a:p>
            <a:pPr>
              <a:lnSpc>
                <a:spcPts val="5640"/>
              </a:lnSpc>
            </a:pPr>
            <a:endParaRPr lang="en-US" sz="402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3299" y="209550"/>
            <a:ext cx="4239101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351" y="1796178"/>
            <a:ext cx="15040177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7"/>
              </a:lnSpc>
            </a:pPr>
            <a:r>
              <a:rPr lang="pl-PL" sz="4734" dirty="0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4734" dirty="0" err="1" smtClean="0">
                <a:solidFill>
                  <a:srgbClr val="FFFFFF"/>
                </a:solidFill>
                <a:latin typeface="Open Sans"/>
              </a:rPr>
              <a:t>ownloaded</a:t>
            </a:r>
            <a:r>
              <a:rPr lang="en-US" sz="4734" dirty="0" smtClean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734" dirty="0">
                <a:solidFill>
                  <a:srgbClr val="FFFFFF"/>
                </a:solidFill>
                <a:latin typeface="Open Sans"/>
              </a:rPr>
              <a:t>only songs from artists that was tagged with just one genre (Alicia keys has rap tag).</a:t>
            </a:r>
          </a:p>
        </p:txBody>
      </p:sp>
    </p:spTree>
    <p:extLst>
      <p:ext uri="{BB962C8B-B14F-4D97-AF65-F5344CB8AC3E}">
        <p14:creationId xmlns:p14="http://schemas.microsoft.com/office/powerpoint/2010/main" val="34122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3299" y="209550"/>
            <a:ext cx="4239101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351" y="1796178"/>
            <a:ext cx="15040177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27"/>
              </a:lnSpc>
            </a:pPr>
            <a:r>
              <a:rPr lang="pl-PL" sz="4734" dirty="0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4734" dirty="0" err="1" smtClean="0">
                <a:solidFill>
                  <a:srgbClr val="FFFFFF"/>
                </a:solidFill>
                <a:latin typeface="Open Sans"/>
              </a:rPr>
              <a:t>ownloaded</a:t>
            </a:r>
            <a:r>
              <a:rPr lang="en-US" sz="4734" dirty="0" smtClean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734" dirty="0">
                <a:solidFill>
                  <a:srgbClr val="FFFFFF"/>
                </a:solidFill>
                <a:latin typeface="Open Sans"/>
              </a:rPr>
              <a:t>only songs from artists that was tagged with just one genre (Alicia keys has rap tag).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19905"/>
            <a:ext cx="13348388" cy="493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almost 8 thousand files overall: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3000 rock songs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2000 pop songs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1000 jazz songs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1300 country songs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600 blues songs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2018" y="209550"/>
            <a:ext cx="1170396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A few words on copyright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9607" y="2159590"/>
            <a:ext cx="981039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Public domain (canon in D):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you can do whatever you want.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949649"/>
            <a:ext cx="4387702" cy="43877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40834" y="209550"/>
            <a:ext cx="116063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What are we going to do?</a:t>
            </a:r>
          </a:p>
        </p:txBody>
      </p:sp>
      <p:sp>
        <p:nvSpPr>
          <p:cNvPr id="4" name="AutoShape 4"/>
          <p:cNvSpPr/>
          <p:nvPr/>
        </p:nvSpPr>
        <p:spPr>
          <a:xfrm>
            <a:off x="3976215" y="5143500"/>
            <a:ext cx="144648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TextBox 5"/>
          <p:cNvSpPr txBox="1"/>
          <p:nvPr/>
        </p:nvSpPr>
        <p:spPr>
          <a:xfrm>
            <a:off x="5977947" y="2654044"/>
            <a:ext cx="3976235" cy="500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1">
                <a:solidFill>
                  <a:srgbClr val="FFFFFF"/>
                </a:solidFill>
                <a:latin typeface="Open Sans Light"/>
              </a:rPr>
              <a:t>8HT T ?T DR R HR  8DM ?M  &lt;MQ Q F HO O MO  &lt;H FH  AM  CH HM  MO  AH AHQ CT  @MR R FR HR  MT  @HV FY  &gt;MX X E LT T MT T &gt;HT ER  &lt;MQ  E EO HM M  :L HL H  9HM M AM HT </a:t>
            </a:r>
          </a:p>
        </p:txBody>
      </p:sp>
      <p:sp>
        <p:nvSpPr>
          <p:cNvPr id="6" name="AutoShape 6"/>
          <p:cNvSpPr/>
          <p:nvPr/>
        </p:nvSpPr>
        <p:spPr>
          <a:xfrm rot="-1799999">
            <a:off x="10620497" y="4385825"/>
            <a:ext cx="21163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rot="1627677">
            <a:off x="10649254" y="6294555"/>
            <a:ext cx="203555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13046879" y="2972827"/>
            <a:ext cx="24116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Entropy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6879" y="5850511"/>
            <a:ext cx="2689503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Deep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8613775"/>
            <a:ext cx="214133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pen Sans"/>
              </a:rPr>
              <a:t>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9812" y="8613775"/>
            <a:ext cx="460593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"/>
              </a:rPr>
              <a:t>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0" y="8613775"/>
            <a:ext cx="520430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pen Sans"/>
              </a:rPr>
              <a:t>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2018" y="209550"/>
            <a:ext cx="1170396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A few words on copyright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9607" y="2159590"/>
            <a:ext cx="981039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Public domain (canon in D):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you can do whatever you want.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9607" y="4661852"/>
            <a:ext cx="16668393" cy="245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Otherwise, if you train a: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discriminative model - this is perfectly legal (Author’s Guild v. Google)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2018" y="209550"/>
            <a:ext cx="1170396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A few words on copyright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9607" y="2159590"/>
            <a:ext cx="981039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Public domain (canon in D):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Open Sans"/>
              </a:rPr>
              <a:t>you can do whatever you want.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9607" y="4661852"/>
            <a:ext cx="16668393" cy="410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Otherwise, if you train a: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discriminative model - this is perfectly legal (Author’s Guild v. Google) </a:t>
            </a:r>
          </a:p>
          <a:p>
            <a:pPr marL="1014731" lvl="1" indent="-507365">
              <a:lnSpc>
                <a:spcPts val="658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Open Sans"/>
              </a:rPr>
              <a:t>generative model that could be used to generate new art this is not clear yet.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391956"/>
            <a:ext cx="4387702" cy="43877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95775" y="381391"/>
            <a:ext cx="969645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MIDI -&gt; binary matrix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60171" y="3465319"/>
            <a:ext cx="7137029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59"/>
              </a:lnSpc>
            </a:pPr>
            <a:r>
              <a:rPr lang="en-US" sz="6185" dirty="0">
                <a:solidFill>
                  <a:srgbClr val="FFFFFF"/>
                </a:solidFill>
                <a:latin typeface="Open Sans Light"/>
              </a:rPr>
              <a:t>[[1, 0, 0, 0, 0, 1, 1]</a:t>
            </a:r>
          </a:p>
          <a:p>
            <a:pPr algn="ctr">
              <a:lnSpc>
                <a:spcPts val="8659"/>
              </a:lnSpc>
            </a:pPr>
            <a:r>
              <a:rPr lang="en-US" sz="6185" dirty="0">
                <a:solidFill>
                  <a:srgbClr val="FFFFFF"/>
                </a:solidFill>
                <a:latin typeface="Arimo"/>
              </a:rPr>
              <a:t>  [0, 1, 1, 0, 1, 0, 1]</a:t>
            </a:r>
          </a:p>
          <a:p>
            <a:pPr algn="ctr">
              <a:lnSpc>
                <a:spcPts val="8659"/>
              </a:lnSpc>
            </a:pPr>
            <a:r>
              <a:rPr lang="en-US" sz="6185" dirty="0">
                <a:solidFill>
                  <a:srgbClr val="FFFFFF"/>
                </a:solidFill>
                <a:latin typeface="Arimo"/>
              </a:rPr>
              <a:t>  [0, 0, 0, 1, 0, 0, 0]</a:t>
            </a:r>
          </a:p>
          <a:p>
            <a:pPr>
              <a:lnSpc>
                <a:spcPts val="8659"/>
              </a:lnSpc>
            </a:pPr>
            <a:r>
              <a:rPr lang="en-US" sz="6185" dirty="0">
                <a:solidFill>
                  <a:srgbClr val="FFFFFF"/>
                </a:solidFill>
                <a:latin typeface="Open Sans Light"/>
              </a:rPr>
              <a:t>   </a:t>
            </a:r>
            <a:r>
              <a:rPr lang="en-US" sz="6185" dirty="0">
                <a:solidFill>
                  <a:srgbClr val="FFFFFF"/>
                </a:solidFill>
                <a:latin typeface="Arimo"/>
              </a:rPr>
              <a:t>[1, 0, 0, 1, 0, 0, 1]]</a:t>
            </a:r>
          </a:p>
        </p:txBody>
      </p:sp>
      <p:sp>
        <p:nvSpPr>
          <p:cNvPr id="5" name="AutoShape 5"/>
          <p:cNvSpPr/>
          <p:nvPr/>
        </p:nvSpPr>
        <p:spPr>
          <a:xfrm>
            <a:off x="9001193" y="8264732"/>
            <a:ext cx="629742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9001193" y="8245682"/>
            <a:ext cx="62974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time</a:t>
            </a:r>
          </a:p>
        </p:txBody>
      </p:sp>
      <p:sp>
        <p:nvSpPr>
          <p:cNvPr id="7" name="AutoShape 7"/>
          <p:cNvSpPr/>
          <p:nvPr/>
        </p:nvSpPr>
        <p:spPr>
          <a:xfrm rot="-5400000">
            <a:off x="6314924" y="5760857"/>
            <a:ext cx="3989978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7076583" y="3466148"/>
            <a:ext cx="9590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96355" y="1936592"/>
            <a:ext cx="12394345" cy="60422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800" y="209550"/>
            <a:ext cx="17678400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28121" y="8598683"/>
            <a:ext cx="129745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One bar of the song is binned into 4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84159" y="1799401"/>
            <a:ext cx="12666337" cy="64599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99858" y="209550"/>
            <a:ext cx="5234941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smtClean="0">
                <a:solidFill>
                  <a:srgbClr val="FFFFFF"/>
                </a:solidFill>
                <a:latin typeface="Open Sans Extra Bold"/>
              </a:rPr>
              <a:t>Resolution</a:t>
            </a:r>
            <a:endParaRPr lang="en-US" sz="6999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28121" y="8598683"/>
            <a:ext cx="129745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One bar of the song is binned into 8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07987" y="1886452"/>
            <a:ext cx="12672027" cy="65140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0829" y="266700"/>
            <a:ext cx="5006341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28121" y="8598683"/>
            <a:ext cx="133521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One bar of the song is binned into 16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41174" y="2067203"/>
            <a:ext cx="12664437" cy="48853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8453162" y="8083113"/>
            <a:ext cx="720230" cy="7202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31587" y="209550"/>
            <a:ext cx="622482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One timestep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1174" y="7078028"/>
            <a:ext cx="1265789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 Light"/>
              </a:rPr>
              <a:t>[0,0,0, 0,0,0,0,0, 1,0,0,0,0,0,0, 1,0,0,0,1,  0,0,0,0,0,0]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69888" y="8949142"/>
            <a:ext cx="8867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cjn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496" y="209550"/>
            <a:ext cx="7903904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Representation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95479" y="2239447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2496" y="209550"/>
            <a:ext cx="7903904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Representation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95479" y="2239447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dirty="0">
                <a:solidFill>
                  <a:srgbClr val="FFFFFF"/>
                </a:solidFill>
                <a:latin typeface="Open Sans Light"/>
              </a:rPr>
              <a:t>R JR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JR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R :FR :FR AH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AH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&lt;M &lt;M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FM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FM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HQ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HQ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Q MQ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MQ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&lt;HO &lt;HO FM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FM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 </a:t>
            </a:r>
            <a:r>
              <a:rPr lang="en-US" sz="4167" dirty="0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 dirty="0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73122" y="6890790"/>
            <a:ext cx="1217325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Open Sans"/>
              </a:rPr>
              <a:t>It seems that this text could be </a:t>
            </a:r>
            <a:endParaRPr lang="pl-PL" sz="5000" dirty="0" smtClean="0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7000"/>
              </a:lnSpc>
            </a:pPr>
            <a:r>
              <a:rPr lang="en-US" sz="5000" dirty="0" smtClean="0">
                <a:solidFill>
                  <a:srgbClr val="FFFFFF"/>
                </a:solidFill>
                <a:latin typeface="Open Sans"/>
              </a:rPr>
              <a:t>somehow</a:t>
            </a:r>
            <a:r>
              <a:rPr lang="pl-PL" sz="5000" dirty="0" smtClean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5000" dirty="0" smtClean="0">
                <a:solidFill>
                  <a:srgbClr val="FFFFFF"/>
                </a:solidFill>
                <a:latin typeface="Open Sans"/>
              </a:rPr>
              <a:t>compressed</a:t>
            </a:r>
            <a:r>
              <a:rPr lang="en-US" sz="5000" dirty="0">
                <a:solidFill>
                  <a:srgbClr val="FFFFFF"/>
                </a:solidFill>
                <a:latin typeface="Open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75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5540" y="209550"/>
            <a:ext cx="936765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FFFFFF"/>
                </a:solidFill>
                <a:latin typeface="Open Sans Extra Bold"/>
              </a:rPr>
              <a:t>Lossy</a:t>
            </a: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 compression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00400" y="2185751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dirty="0">
                <a:solidFill>
                  <a:srgbClr val="FFFFFF"/>
                </a:solidFill>
                <a:latin typeface="Open Sans Light"/>
              </a:rPr>
              <a:t>R JR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JR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R </a:t>
            </a:r>
            <a:r>
              <a:rPr lang="en-US" sz="4167" dirty="0" smtClean="0">
                <a:solidFill>
                  <a:srgbClr val="FFFFFF"/>
                </a:solidFill>
                <a:latin typeface="Open Sans Light"/>
              </a:rPr>
              <a:t>:FR 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:FR AH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AH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&lt;M &lt;M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FM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FM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HQ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HQ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Q MQ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MQ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&lt;HO &lt;HO FM </a:t>
            </a:r>
            <a:r>
              <a:rPr lang="en-US" sz="4167" dirty="0" err="1">
                <a:solidFill>
                  <a:srgbClr val="FFFFFF"/>
                </a:solidFill>
                <a:latin typeface="Open Sans Light"/>
              </a:rPr>
              <a:t>FM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 </a:t>
            </a:r>
            <a:r>
              <a:rPr lang="en-US" sz="4167" dirty="0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 dirty="0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AutoShape 4"/>
          <p:cNvSpPr/>
          <p:nvPr/>
        </p:nvSpPr>
        <p:spPr>
          <a:xfrm rot="8201103">
            <a:off x="5114488" y="5979050"/>
            <a:ext cx="166310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2013598" y="6868296"/>
            <a:ext cx="5135144" cy="217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FFFFFF"/>
                </a:solidFill>
                <a:latin typeface="Open Sans Light"/>
              </a:rPr>
              <a:t>R JR R :FR AH  &lt;M M FM HQ Q MQ  &lt;HO FM  </a:t>
            </a:r>
            <a:r>
              <a:rPr lang="en-US" sz="4170">
                <a:solidFill>
                  <a:srgbClr val="C9E265"/>
                </a:solidFill>
                <a:latin typeface="Open Sans Light"/>
              </a:rPr>
              <a:t>5&lt;AEM</a:t>
            </a:r>
            <a:r>
              <a:rPr lang="en-US" sz="417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70">
                <a:solidFill>
                  <a:srgbClr val="5E17EB"/>
                </a:solidFill>
                <a:latin typeface="Open Sans Light"/>
              </a:rPr>
              <a:t>5&lt;AE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2162" y="7332215"/>
            <a:ext cx="8888335" cy="125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FFFFFF"/>
                </a:solidFill>
                <a:latin typeface="Open Sans Light"/>
              </a:rPr>
              <a:t>With this representation we track changes. </a:t>
            </a: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FFFFFF"/>
                </a:solidFill>
                <a:latin typeface="Open Sans Light"/>
              </a:rPr>
              <a:t>Useful for calculating entropy!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6009" y="2510845"/>
            <a:ext cx="12075981" cy="67474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6768" y="209550"/>
            <a:ext cx="61944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What is midi?</a:t>
            </a:r>
          </a:p>
        </p:txBody>
      </p:sp>
      <p:sp>
        <p:nvSpPr>
          <p:cNvPr id="4" name="AutoShape 4"/>
          <p:cNvSpPr/>
          <p:nvPr/>
        </p:nvSpPr>
        <p:spPr>
          <a:xfrm rot="-9584565">
            <a:off x="3791647" y="5037880"/>
            <a:ext cx="141367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5174108" y="5288804"/>
            <a:ext cx="10785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 dirty="0">
                <a:solidFill>
                  <a:srgbClr val="FFFFFF"/>
                </a:solidFill>
                <a:latin typeface="Open Sans Light"/>
              </a:rPr>
              <a:t>Pitch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84212" y="209550"/>
            <a:ext cx="1052238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Lossless compression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8551" y="2239447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AutoShape 4"/>
          <p:cNvSpPr/>
          <p:nvPr/>
        </p:nvSpPr>
        <p:spPr>
          <a:xfrm rot="8201103">
            <a:off x="5114488" y="5979050"/>
            <a:ext cx="166310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547626" y="6858771"/>
            <a:ext cx="7699358" cy="231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3"/>
              </a:lnSpc>
            </a:pPr>
            <a:r>
              <a:rPr lang="en-US" sz="4416">
                <a:solidFill>
                  <a:srgbClr val="FFFFFF"/>
                </a:solidFill>
                <a:latin typeface="Open Sans Light"/>
              </a:rPr>
              <a:t>R 1 JR 2 R 1 :FR 2 AH 2 &lt;M 2 M 1 FM 2 HQ 2 Q 1 MQ 2 &lt;HO 2 FM 2 </a:t>
            </a:r>
            <a:r>
              <a:rPr lang="en-US" sz="4416">
                <a:solidFill>
                  <a:srgbClr val="C9E265"/>
                </a:solidFill>
                <a:latin typeface="Open Sans Light"/>
              </a:rPr>
              <a:t>5&lt;AEM 10</a:t>
            </a:r>
            <a:r>
              <a:rPr lang="en-US" sz="4416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416">
                <a:solidFill>
                  <a:srgbClr val="5E17EB"/>
                </a:solidFill>
                <a:latin typeface="Open Sans Light"/>
              </a:rPr>
              <a:t>5&lt;AE 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6775" y="7081761"/>
            <a:ext cx="767711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Open Sans Light"/>
              </a:rPr>
              <a:t>We can </a:t>
            </a:r>
            <a:r>
              <a:rPr lang="en-US" sz="3600" dirty="0" smtClean="0">
                <a:solidFill>
                  <a:srgbClr val="FFFFFF"/>
                </a:solidFill>
                <a:latin typeface="Open Sans Light"/>
              </a:rPr>
              <a:t>predict </a:t>
            </a:r>
            <a:r>
              <a:rPr lang="en-US" sz="3600" dirty="0">
                <a:solidFill>
                  <a:srgbClr val="FFFFFF"/>
                </a:solidFill>
                <a:latin typeface="Open Sans Light"/>
              </a:rPr>
              <a:t>sequence of notes and number of repetition at one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4229100"/>
            <a:ext cx="13521691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smtClean="0">
                <a:solidFill>
                  <a:srgbClr val="FFFFFF"/>
                </a:solidFill>
                <a:latin typeface="Open Sans Extra Bold"/>
              </a:rPr>
              <a:t>Can </a:t>
            </a:r>
            <a:r>
              <a:rPr lang="en-US" sz="8000" dirty="0">
                <a:solidFill>
                  <a:srgbClr val="FFFFFF"/>
                </a:solidFill>
                <a:latin typeface="Open Sans Extra Bold"/>
              </a:rPr>
              <a:t>we do any better?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99109" y="1714500"/>
            <a:ext cx="11537071" cy="58963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5400" y="190500"/>
            <a:ext cx="8077200" cy="127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Representation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0570" y="6586665"/>
            <a:ext cx="2218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unit of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77" y="9191625"/>
            <a:ext cx="8131969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Current coding: </a:t>
            </a:r>
            <a:r>
              <a:rPr lang="en-US" sz="3399" b="1" dirty="0">
                <a:solidFill>
                  <a:schemeClr val="bg2">
                    <a:lumMod val="10000"/>
                  </a:schemeClr>
                </a:solidFill>
                <a:latin typeface="Open Sans Light"/>
              </a:rPr>
              <a:t>n50 t4 </a:t>
            </a:r>
            <a:r>
              <a:rPr lang="en-US" sz="3399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 Sans Light"/>
              </a:rPr>
              <a:t>n55 t1 </a:t>
            </a:r>
            <a:r>
              <a:rPr lang="en-US" sz="3399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 Light"/>
              </a:rPr>
              <a:t>n59 t2</a:t>
            </a:r>
            <a:r>
              <a:rPr lang="en-US" sz="3399" b="1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399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w t2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772" y="7729307"/>
            <a:ext cx="1660612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at time 0 </a:t>
            </a:r>
            <a:r>
              <a:rPr lang="en-US" sz="3399" b="1" dirty="0">
                <a:solidFill>
                  <a:schemeClr val="bg2">
                    <a:lumMod val="10000"/>
                  </a:schemeClr>
                </a:solidFill>
                <a:latin typeface="Open Sans Light"/>
              </a:rPr>
              <a:t>note 50 is played for 4 units of time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, </a:t>
            </a:r>
            <a:r>
              <a:rPr lang="en-US" sz="3399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Open Sans Light"/>
              </a:rPr>
              <a:t>note 55 for 1 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and </a:t>
            </a:r>
            <a:r>
              <a:rPr lang="en-US" sz="3399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 Light"/>
              </a:rPr>
              <a:t>59 for 2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. </a:t>
            </a:r>
            <a:r>
              <a:rPr lang="en-US" sz="3399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Then we wait </a:t>
            </a:r>
            <a:r>
              <a:rPr lang="en-US" sz="3399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for </a:t>
            </a:r>
            <a:r>
              <a:rPr lang="en-US" sz="3399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2 units of </a:t>
            </a:r>
            <a:r>
              <a:rPr lang="en-US" sz="3399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time</a:t>
            </a:r>
            <a:r>
              <a:rPr lang="pl-PL" sz="3399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.</a:t>
            </a:r>
            <a:endParaRPr lang="en-US" sz="3399" b="1" dirty="0">
              <a:solidFill>
                <a:schemeClr val="accent6">
                  <a:lumMod val="40000"/>
                  <a:lumOff val="60000"/>
                </a:schemeClr>
              </a:solidFill>
              <a:latin typeface="Open Sans Light"/>
            </a:endParaRPr>
          </a:p>
        </p:txBody>
      </p:sp>
      <p:sp>
        <p:nvSpPr>
          <p:cNvPr id="8" name="AutoShape 4"/>
          <p:cNvSpPr/>
          <p:nvPr/>
        </p:nvSpPr>
        <p:spPr>
          <a:xfrm rot="15431">
            <a:off x="14030127" y="6937042"/>
            <a:ext cx="70605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99109" y="1714500"/>
            <a:ext cx="11537071" cy="58963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81600" y="190500"/>
            <a:ext cx="79248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Representation 2</a:t>
            </a:r>
          </a:p>
        </p:txBody>
      </p:sp>
      <p:sp>
        <p:nvSpPr>
          <p:cNvPr id="4" name="AutoShape 4"/>
          <p:cNvSpPr/>
          <p:nvPr/>
        </p:nvSpPr>
        <p:spPr>
          <a:xfrm rot="15431">
            <a:off x="14030127" y="6937042"/>
            <a:ext cx="70605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15040570" y="6586665"/>
            <a:ext cx="2218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unit of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77" y="9191625"/>
            <a:ext cx="1654262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Current coding: </a:t>
            </a:r>
            <a:r>
              <a:rPr lang="en-US" sz="3399" dirty="0">
                <a:solidFill>
                  <a:schemeClr val="bg1">
                    <a:lumMod val="95000"/>
                  </a:schemeClr>
                </a:solidFill>
                <a:latin typeface="Open Sans Light"/>
              </a:rPr>
              <a:t>n50 t4 n55 t1 n59 t2 w </a:t>
            </a:r>
            <a:r>
              <a:rPr lang="en-US" sz="3399" dirty="0" smtClean="0">
                <a:solidFill>
                  <a:schemeClr val="bg1">
                    <a:lumMod val="95000"/>
                  </a:schemeClr>
                </a:solidFill>
                <a:latin typeface="Open Sans Light"/>
              </a:rPr>
              <a:t>t2</a:t>
            </a:r>
            <a:r>
              <a:rPr lang="pl-PL" sz="3399" dirty="0" smtClean="0">
                <a:solidFill>
                  <a:schemeClr val="bg1">
                    <a:lumMod val="95000"/>
                  </a:schemeClr>
                </a:solidFill>
                <a:latin typeface="Open Sans Light"/>
              </a:rPr>
              <a:t> </a:t>
            </a:r>
            <a:r>
              <a:rPr lang="pl-PL" sz="3399" b="1" dirty="0" smtClean="0">
                <a:latin typeface="Open Sans Light"/>
              </a:rPr>
              <a:t>n57 t2 </a:t>
            </a:r>
            <a:r>
              <a:rPr lang="pl-PL" sz="3399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w t2 </a:t>
            </a:r>
            <a:r>
              <a:rPr lang="pl-PL" sz="3399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Open Sans Light"/>
              </a:rPr>
              <a:t>n52 t4 n57 t4 n60 t4 </a:t>
            </a:r>
            <a:r>
              <a:rPr lang="pl-PL" sz="3399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Open Sans Light"/>
              </a:rPr>
              <a:t>w t4</a:t>
            </a:r>
            <a:endParaRPr lang="en-US" sz="3399" dirty="0">
              <a:solidFill>
                <a:schemeClr val="accent2">
                  <a:lumMod val="40000"/>
                  <a:lumOff val="60000"/>
                </a:schemeClr>
              </a:solidFill>
              <a:latin typeface="Open Sa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3772" y="7729307"/>
            <a:ext cx="1489102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at time 2</a:t>
            </a:r>
            <a:r>
              <a:rPr lang="en-US" sz="3399" dirty="0">
                <a:solidFill>
                  <a:srgbClr val="C9E265"/>
                </a:solidFill>
                <a:latin typeface="Open Sans Light"/>
              </a:rPr>
              <a:t> </a:t>
            </a:r>
            <a:r>
              <a:rPr lang="en-US" sz="3399" b="1" dirty="0">
                <a:latin typeface="Open Sans Light"/>
              </a:rPr>
              <a:t>note 57 is played for 2 units of time 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and we </a:t>
            </a:r>
            <a:r>
              <a:rPr lang="en-US" sz="3399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Open Sans Light"/>
              </a:rPr>
              <a:t>wait for 2 next units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at time 4 </a:t>
            </a:r>
            <a:r>
              <a:rPr lang="en-US" sz="3399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 Light"/>
              </a:rPr>
              <a:t>notes 52, 57 and 60 are played all for 4 units of time 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and we </a:t>
            </a:r>
            <a:r>
              <a:rPr lang="en-US" sz="3399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 Light"/>
              </a:rPr>
              <a:t>wait 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1655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692" y="2036450"/>
            <a:ext cx="1777261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unexpected the transistion between last 2 chords is?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6802" y="3356297"/>
            <a:ext cx="30279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E-&gt;a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5600" y="4652327"/>
            <a:ext cx="34675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smtClean="0">
                <a:solidFill>
                  <a:srgbClr val="FFFFFF"/>
                </a:solidFill>
                <a:latin typeface="Open Sans"/>
              </a:rPr>
              <a:t>a 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G F E -&gt; 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201" y="5857395"/>
            <a:ext cx="462585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a G F E -&gt;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bdim</a:t>
            </a:r>
            <a:endParaRPr lang="en-US" sz="5199" dirty="0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7" name="entropy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1" y="3110212"/>
            <a:ext cx="1346372" cy="1346372"/>
          </a:xfrm>
          <a:prstGeom prst="rect">
            <a:avLst/>
          </a:prstGeom>
        </p:spPr>
      </p:pic>
      <p:pic>
        <p:nvPicPr>
          <p:cNvPr id="8" name="entropy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4477861"/>
            <a:ext cx="1358259" cy="1358256"/>
          </a:xfrm>
          <a:prstGeom prst="rect">
            <a:avLst/>
          </a:prstGeom>
        </p:spPr>
      </p:pic>
      <p:pic>
        <p:nvPicPr>
          <p:cNvPr id="9" name="entropy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9000" y="5836116"/>
            <a:ext cx="1303338" cy="1303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7198" y="6744490"/>
            <a:ext cx="2297251" cy="6865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38860" y="6744490"/>
            <a:ext cx="1931879" cy="5773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11655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692" y="2036450"/>
            <a:ext cx="1777261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unexpected the transistion between last 2 chords is?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76802" y="3356297"/>
            <a:ext cx="30279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E-&gt;a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88860" y="4652327"/>
            <a:ext cx="337429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a G F E -&gt; 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3549" y="5857395"/>
            <a:ext cx="45945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 -&gt; bdim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2530" y="7609460"/>
            <a:ext cx="22265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condition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8816" y="7354825"/>
            <a:ext cx="41886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event to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be predicted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1655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692" y="2036450"/>
            <a:ext cx="1777261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unexpected the transistion between last 2 chords is?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6802" y="3356297"/>
            <a:ext cx="30279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E-&gt;a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1800" y="4652327"/>
            <a:ext cx="33913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a G F E -&gt; 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93549" y="5857395"/>
            <a:ext cx="45945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 -&gt; bdim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0367" y="3356297"/>
            <a:ext cx="77410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P(X=a | Y = aGFE) = 10/16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6622" y="4652327"/>
            <a:ext cx="79219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P(X=F | Y =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) =  5/16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6622" y="5857395"/>
            <a:ext cx="85315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P(X=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bdim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| Y=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) = 1/16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7198" y="6744490"/>
            <a:ext cx="2297251" cy="6865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38860" y="6744490"/>
            <a:ext cx="1931879" cy="57734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52530" y="7609460"/>
            <a:ext cx="22265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condition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68816" y="7354825"/>
            <a:ext cx="41886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event to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be predicted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1655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692" y="2036450"/>
            <a:ext cx="1777261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unexpected the transistion between last 2 chords is?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6802" y="3356297"/>
            <a:ext cx="30279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E-&gt;a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1800" y="4652327"/>
            <a:ext cx="33913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a G F E -&gt; 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93549" y="5857395"/>
            <a:ext cx="45945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 G F E -&gt; bdim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0367" y="3356297"/>
            <a:ext cx="77410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P(X=a | Y = aGFE) = 10/16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6622" y="4652327"/>
            <a:ext cx="753415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P(X=F | Y = 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) =  5/16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6622" y="5861881"/>
            <a:ext cx="83029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pen Sans"/>
              </a:rPr>
              <a:t>P(X=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bdim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 | Y=</a:t>
            </a:r>
            <a:r>
              <a:rPr lang="en-US" sz="5199" dirty="0" err="1">
                <a:solidFill>
                  <a:srgbClr val="FFFFFF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FFFF"/>
                </a:solidFill>
                <a:latin typeface="Open Sans"/>
              </a:rPr>
              <a:t>) = 1/16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4746" y="7787734"/>
            <a:ext cx="1774325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The smaller probability the more shocked we are that something happened. How to express it?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03350"/>
            <a:ext cx="12592050" cy="839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11655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7601" y="2962673"/>
            <a:ext cx="10394734" cy="178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103">
                <a:solidFill>
                  <a:srgbClr val="004AAD"/>
                </a:solidFill>
                <a:latin typeface="Open Sans"/>
              </a:rPr>
              <a:t>P(X=a | Y = aGFE) = 10/16</a:t>
            </a:r>
          </a:p>
          <a:p>
            <a:pPr>
              <a:lnSpc>
                <a:spcPts val="7144"/>
              </a:lnSpc>
            </a:pPr>
            <a:r>
              <a:rPr lang="en-US" sz="5103">
                <a:solidFill>
                  <a:srgbClr val="008037"/>
                </a:solidFill>
                <a:latin typeface="Open Sans"/>
              </a:rPr>
              <a:t>P(X=F | Y = aGFE) = 5/16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60305" y="4720136"/>
            <a:ext cx="828079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1616"/>
                </a:solidFill>
                <a:latin typeface="Open Sans"/>
              </a:rPr>
              <a:t>P(X=</a:t>
            </a:r>
            <a:r>
              <a:rPr lang="en-US" sz="5199" dirty="0" err="1">
                <a:solidFill>
                  <a:srgbClr val="FF1616"/>
                </a:solidFill>
                <a:latin typeface="Open Sans"/>
              </a:rPr>
              <a:t>bdim</a:t>
            </a:r>
            <a:r>
              <a:rPr lang="en-US" sz="5199" dirty="0">
                <a:solidFill>
                  <a:srgbClr val="FF1616"/>
                </a:solidFill>
                <a:latin typeface="Open Sans"/>
              </a:rPr>
              <a:t> | Y=</a:t>
            </a:r>
            <a:r>
              <a:rPr lang="en-US" sz="5199" dirty="0" err="1">
                <a:solidFill>
                  <a:srgbClr val="FF1616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1616"/>
                </a:solidFill>
                <a:latin typeface="Open Sans"/>
              </a:rPr>
              <a:t>) = 1/16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7398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90600" y="2065841"/>
            <a:ext cx="122365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much are we suprised on average?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9258" y="3196861"/>
            <a:ext cx="16350542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D9D9D9"/>
                </a:solidFill>
                <a:latin typeface="Open Sans Light"/>
              </a:rPr>
              <a:t>P(X=a | Y = </a:t>
            </a:r>
            <a:r>
              <a:rPr lang="en-US" sz="6000" dirty="0" err="1">
                <a:solidFill>
                  <a:srgbClr val="D9D9D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D9D9D9"/>
                </a:solidFill>
                <a:latin typeface="Open Sans Light"/>
              </a:rPr>
              <a:t>)*-log(P(X=a | Y = </a:t>
            </a:r>
            <a:r>
              <a:rPr lang="en-US" sz="6000" dirty="0" err="1">
                <a:solidFill>
                  <a:srgbClr val="D9D9D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D9D9D9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+</a:t>
            </a:r>
          </a:p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5CE1E6"/>
                </a:solidFill>
                <a:latin typeface="Open Sans Light"/>
              </a:rPr>
              <a:t>P(X=F | Y = </a:t>
            </a:r>
            <a:r>
              <a:rPr lang="en-US" sz="6000" dirty="0" err="1">
                <a:solidFill>
                  <a:srgbClr val="5CE1E6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5CE1E6"/>
                </a:solidFill>
                <a:latin typeface="Open Sans Light"/>
              </a:rPr>
              <a:t>)*-log(P(X=F | Y = </a:t>
            </a:r>
            <a:r>
              <a:rPr lang="en-US" sz="6000" dirty="0" err="1">
                <a:solidFill>
                  <a:srgbClr val="5CE1E6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5CE1E6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+</a:t>
            </a:r>
          </a:p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FFBD59"/>
                </a:solidFill>
                <a:latin typeface="Open Sans Light"/>
              </a:rPr>
              <a:t>P(X=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bdim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 | Y=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)*-log(P(X=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bdim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| Y=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=</a:t>
            </a:r>
          </a:p>
          <a:p>
            <a:pPr>
              <a:lnSpc>
                <a:spcPts val="8400"/>
              </a:lnSpc>
            </a:pPr>
            <a:endParaRPr lang="en-US" sz="6000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8400"/>
              </a:lnSpc>
            </a:pPr>
            <a:endParaRPr lang="en-US" sz="6000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8400"/>
              </a:lnSpc>
            </a:pPr>
            <a:endParaRPr lang="en-US" sz="60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6009" y="2510845"/>
            <a:ext cx="12075981" cy="67474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6768" y="209550"/>
            <a:ext cx="61944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What is midi?</a:t>
            </a:r>
          </a:p>
        </p:txBody>
      </p:sp>
      <p:sp>
        <p:nvSpPr>
          <p:cNvPr id="4" name="AutoShape 4"/>
          <p:cNvSpPr/>
          <p:nvPr/>
        </p:nvSpPr>
        <p:spPr>
          <a:xfrm rot="-9584565">
            <a:off x="3791647" y="5037880"/>
            <a:ext cx="141367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rot="7782948">
            <a:off x="7646543" y="7936852"/>
            <a:ext cx="154969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5174108" y="5288804"/>
            <a:ext cx="10785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 dirty="0">
                <a:solidFill>
                  <a:srgbClr val="FFFFFF"/>
                </a:solidFill>
                <a:latin typeface="Open Sans Light"/>
              </a:rPr>
              <a:t>Pitch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8712" y="6736760"/>
            <a:ext cx="120759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22995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7398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90600" y="2065841"/>
            <a:ext cx="122365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How much are we suprised on average?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9258" y="3196861"/>
            <a:ext cx="16350542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D9D9D9"/>
                </a:solidFill>
                <a:latin typeface="Open Sans Light"/>
              </a:rPr>
              <a:t>P(X=a | Y = </a:t>
            </a:r>
            <a:r>
              <a:rPr lang="en-US" sz="6000" dirty="0" err="1">
                <a:solidFill>
                  <a:srgbClr val="D9D9D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D9D9D9"/>
                </a:solidFill>
                <a:latin typeface="Open Sans Light"/>
              </a:rPr>
              <a:t>)*-log(P(X=a | Y = </a:t>
            </a:r>
            <a:r>
              <a:rPr lang="en-US" sz="6000" dirty="0" err="1">
                <a:solidFill>
                  <a:srgbClr val="D9D9D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D9D9D9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+</a:t>
            </a:r>
          </a:p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5CE1E6"/>
                </a:solidFill>
                <a:latin typeface="Open Sans Light"/>
              </a:rPr>
              <a:t>P(X=F | Y = </a:t>
            </a:r>
            <a:r>
              <a:rPr lang="en-US" sz="6000" dirty="0" err="1">
                <a:solidFill>
                  <a:srgbClr val="5CE1E6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5CE1E6"/>
                </a:solidFill>
                <a:latin typeface="Open Sans Light"/>
              </a:rPr>
              <a:t>)*-log(P(X=F | Y = </a:t>
            </a:r>
            <a:r>
              <a:rPr lang="en-US" sz="6000" dirty="0" err="1">
                <a:solidFill>
                  <a:srgbClr val="5CE1E6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5CE1E6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+</a:t>
            </a:r>
          </a:p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FFBD59"/>
                </a:solidFill>
                <a:latin typeface="Open Sans Light"/>
              </a:rPr>
              <a:t>P(X=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bdim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 | Y=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)*-log(P(X=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bdim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| Y=</a:t>
            </a:r>
            <a:r>
              <a:rPr lang="en-US" sz="6000" dirty="0" err="1">
                <a:solidFill>
                  <a:srgbClr val="FFBD59"/>
                </a:solidFill>
                <a:latin typeface="Open Sans Light"/>
              </a:rPr>
              <a:t>aGFE</a:t>
            </a:r>
            <a:r>
              <a:rPr lang="en-US" sz="6000" dirty="0">
                <a:solidFill>
                  <a:srgbClr val="FFBD59"/>
                </a:solidFill>
                <a:latin typeface="Open Sans Light"/>
              </a:rPr>
              <a:t>))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=</a:t>
            </a:r>
          </a:p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D9D9D9"/>
                </a:solidFill>
                <a:latin typeface="Open Sans Light"/>
              </a:rPr>
              <a:t>0.62*0.68 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+</a:t>
            </a:r>
            <a:r>
              <a:rPr lang="en-US" sz="6000" dirty="0">
                <a:solidFill>
                  <a:srgbClr val="D9D9D9"/>
                </a:solidFill>
                <a:latin typeface="Open Sans Light"/>
              </a:rPr>
              <a:t> </a:t>
            </a:r>
            <a:r>
              <a:rPr lang="en-US" sz="6000" dirty="0">
                <a:solidFill>
                  <a:srgbClr val="5CE1E6"/>
                </a:solidFill>
                <a:latin typeface="Open Sans Light"/>
              </a:rPr>
              <a:t>0.31*1.68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+ </a:t>
            </a:r>
            <a:r>
              <a:rPr lang="en-US" sz="6000" dirty="0">
                <a:solidFill>
                  <a:srgbClr val="FFDE59"/>
                </a:solidFill>
                <a:latin typeface="Open Sans Light"/>
              </a:rPr>
              <a:t>0.06*4.0</a:t>
            </a:r>
            <a:r>
              <a:rPr lang="en-US" sz="6000" dirty="0">
                <a:solidFill>
                  <a:srgbClr val="FFFFFF"/>
                </a:solidFill>
                <a:latin typeface="Open Sans Light"/>
              </a:rPr>
              <a:t> = 1.1824</a:t>
            </a:r>
          </a:p>
          <a:p>
            <a:pPr>
              <a:lnSpc>
                <a:spcPts val="8400"/>
              </a:lnSpc>
            </a:pPr>
            <a:endParaRPr lang="en-US" sz="6000" dirty="0">
              <a:solidFill>
                <a:srgbClr val="FFFFFF"/>
              </a:solidFill>
              <a:latin typeface="Open Sans Light"/>
            </a:endParaRPr>
          </a:p>
          <a:p>
            <a:pPr>
              <a:lnSpc>
                <a:spcPts val="8400"/>
              </a:lnSpc>
            </a:pPr>
            <a:endParaRPr lang="en-US" sz="6000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6328"/>
            <a:ext cx="13019842" cy="86798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17398" y="209550"/>
            <a:ext cx="91829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7601" y="2962673"/>
            <a:ext cx="10394734" cy="178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103" dirty="0">
                <a:solidFill>
                  <a:srgbClr val="004AAD"/>
                </a:solidFill>
                <a:latin typeface="Open Sans"/>
              </a:rPr>
              <a:t>P(X=a | Y = </a:t>
            </a:r>
            <a:r>
              <a:rPr lang="en-US" sz="5103" dirty="0" err="1">
                <a:solidFill>
                  <a:srgbClr val="004AAD"/>
                </a:solidFill>
                <a:latin typeface="Open Sans"/>
              </a:rPr>
              <a:t>aGFE</a:t>
            </a:r>
            <a:r>
              <a:rPr lang="en-US" sz="5103" dirty="0">
                <a:solidFill>
                  <a:srgbClr val="004AAD"/>
                </a:solidFill>
                <a:latin typeface="Open Sans"/>
              </a:rPr>
              <a:t>) = 10/16</a:t>
            </a:r>
          </a:p>
          <a:p>
            <a:pPr>
              <a:lnSpc>
                <a:spcPts val="7144"/>
              </a:lnSpc>
            </a:pPr>
            <a:r>
              <a:rPr lang="en-US" sz="5103" dirty="0">
                <a:solidFill>
                  <a:srgbClr val="008037"/>
                </a:solidFill>
                <a:latin typeface="Open Sans"/>
              </a:rPr>
              <a:t>P(X=F | Y = </a:t>
            </a:r>
            <a:r>
              <a:rPr lang="en-US" sz="5103" dirty="0" err="1">
                <a:solidFill>
                  <a:srgbClr val="008037"/>
                </a:solidFill>
                <a:latin typeface="Open Sans"/>
              </a:rPr>
              <a:t>aGFE</a:t>
            </a:r>
            <a:r>
              <a:rPr lang="en-US" sz="5103" dirty="0">
                <a:solidFill>
                  <a:srgbClr val="008037"/>
                </a:solidFill>
                <a:latin typeface="Open Sans"/>
              </a:rPr>
              <a:t>) = 5/16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400" y="4648972"/>
            <a:ext cx="835699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smtClean="0">
                <a:solidFill>
                  <a:srgbClr val="FF1616"/>
                </a:solidFill>
                <a:latin typeface="Open Sans"/>
              </a:rPr>
              <a:t>P(X=</a:t>
            </a:r>
            <a:r>
              <a:rPr lang="en-US" sz="5199" dirty="0" err="1" smtClean="0">
                <a:solidFill>
                  <a:srgbClr val="FF1616"/>
                </a:solidFill>
                <a:latin typeface="Open Sans"/>
              </a:rPr>
              <a:t>bdim</a:t>
            </a:r>
            <a:r>
              <a:rPr lang="en-US" sz="5199" dirty="0" smtClean="0">
                <a:solidFill>
                  <a:srgbClr val="FF1616"/>
                </a:solidFill>
                <a:latin typeface="Open Sans"/>
              </a:rPr>
              <a:t> </a:t>
            </a:r>
            <a:r>
              <a:rPr lang="en-US" sz="5199" dirty="0">
                <a:solidFill>
                  <a:srgbClr val="FF1616"/>
                </a:solidFill>
                <a:latin typeface="Open Sans"/>
              </a:rPr>
              <a:t>| Y=</a:t>
            </a:r>
            <a:r>
              <a:rPr lang="en-US" sz="5199" dirty="0" err="1">
                <a:solidFill>
                  <a:srgbClr val="FF1616"/>
                </a:solidFill>
                <a:latin typeface="Open Sans"/>
              </a:rPr>
              <a:t>aGFE</a:t>
            </a:r>
            <a:r>
              <a:rPr lang="en-US" sz="5199" dirty="0">
                <a:solidFill>
                  <a:srgbClr val="FF1616"/>
                </a:solidFill>
                <a:latin typeface="Open Sans"/>
              </a:rPr>
              <a:t>) = </a:t>
            </a:r>
            <a:r>
              <a:rPr lang="en-US" sz="5199" dirty="0" smtClean="0">
                <a:solidFill>
                  <a:srgbClr val="FF1616"/>
                </a:solidFill>
                <a:latin typeface="Open Sans"/>
              </a:rPr>
              <a:t>1/16</a:t>
            </a:r>
            <a:endParaRPr lang="en-US" sz="5199" dirty="0">
              <a:solidFill>
                <a:srgbClr val="FF1616"/>
              </a:solidFill>
              <a:latin typeface="Open Sans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5478439" y="5405389"/>
            <a:ext cx="7551778" cy="1028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279"/>
              </a:lnSpc>
            </a:pPr>
            <a:r>
              <a:rPr lang="en-US" sz="5100" dirty="0">
                <a:solidFill>
                  <a:srgbClr val="FFDE59"/>
                </a:solidFill>
                <a:latin typeface="Open Sans"/>
              </a:rPr>
              <a:t>H(X|Y) = 1.1824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209550"/>
            <a:ext cx="962066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Conditional entropy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04512" y="2569762"/>
            <a:ext cx="751736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"/>
              </a:rPr>
              <a:t>H(X|Y) = E-log(P(X|Y))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65446" y="4489164"/>
            <a:ext cx="13357108" cy="155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8"/>
              </a:lnSpc>
            </a:pPr>
            <a:r>
              <a:rPr lang="en-US" sz="4456">
                <a:solidFill>
                  <a:srgbClr val="FFFFFF"/>
                </a:solidFill>
                <a:latin typeface="Open Sans Light"/>
              </a:rPr>
              <a:t>Conditional entropy is expected uncertainty about variable </a:t>
            </a:r>
            <a:r>
              <a:rPr lang="en-US" sz="4456">
                <a:solidFill>
                  <a:srgbClr val="FFFFFF"/>
                </a:solidFill>
                <a:latin typeface="Open Sans Light Bold"/>
              </a:rPr>
              <a:t>X</a:t>
            </a:r>
            <a:r>
              <a:rPr lang="en-US" sz="4456">
                <a:solidFill>
                  <a:srgbClr val="FFFFFF"/>
                </a:solidFill>
                <a:latin typeface="Open Sans Light"/>
              </a:rPr>
              <a:t> having information about variable </a:t>
            </a:r>
            <a:r>
              <a:rPr lang="en-US" sz="4456">
                <a:solidFill>
                  <a:srgbClr val="FFFFFF"/>
                </a:solidFill>
                <a:latin typeface="Open Sans Light Bold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201103">
            <a:off x="5114488" y="5979050"/>
            <a:ext cx="166310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78577" y="5261148"/>
            <a:ext cx="5657850" cy="5657850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177248" y="209550"/>
            <a:ext cx="999595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Representation recap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8551" y="2239447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3598" y="6868296"/>
            <a:ext cx="5135144" cy="217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FFFFFF"/>
                </a:solidFill>
                <a:latin typeface="Open Sans Light"/>
              </a:rPr>
              <a:t>R JR R :FR AH  &lt;M M FM HQ Q MQ  &lt;HO FM  </a:t>
            </a:r>
            <a:r>
              <a:rPr lang="en-US" sz="4170">
                <a:solidFill>
                  <a:srgbClr val="C9E265"/>
                </a:solidFill>
                <a:latin typeface="Open Sans Light"/>
              </a:rPr>
              <a:t>5&lt;AEM</a:t>
            </a:r>
            <a:r>
              <a:rPr lang="en-US" sz="417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70">
                <a:solidFill>
                  <a:srgbClr val="5E17EB"/>
                </a:solidFill>
                <a:latin typeface="Open Sans Light"/>
              </a:rPr>
              <a:t>5&lt;AE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32162" y="7332215"/>
            <a:ext cx="8888335" cy="125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FFFFFF"/>
                </a:solidFill>
                <a:latin typeface="Open Sans Light"/>
              </a:rPr>
              <a:t>With this representation we track changes. </a:t>
            </a:r>
          </a:p>
          <a:p>
            <a:pPr algn="ctr">
              <a:lnSpc>
                <a:spcPts val="5066"/>
              </a:lnSpc>
            </a:pPr>
            <a:r>
              <a:rPr lang="en-US" sz="3619">
                <a:solidFill>
                  <a:srgbClr val="FFFFFF"/>
                </a:solidFill>
                <a:latin typeface="Open Sans Light"/>
              </a:rPr>
              <a:t>Useful for calculating entropy!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6848" y="4295775"/>
            <a:ext cx="871430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expectations...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858828" y="209550"/>
            <a:ext cx="732377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Latin vs music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53" y="8006567"/>
            <a:ext cx="9504615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 Light"/>
              </a:rPr>
              <a:t>Music corpus consist of: </a:t>
            </a:r>
            <a:r>
              <a:rPr lang="en-US" sz="3799">
                <a:solidFill>
                  <a:srgbClr val="FFFFFF"/>
                </a:solidFill>
                <a:latin typeface="Open Sans Light Bold"/>
              </a:rPr>
              <a:t>89</a:t>
            </a:r>
            <a:r>
              <a:rPr lang="en-US" sz="3799">
                <a:solidFill>
                  <a:srgbClr val="FFFFFF"/>
                </a:solidFill>
                <a:latin typeface="Open Sans Light"/>
              </a:rPr>
              <a:t> different characters and </a:t>
            </a:r>
            <a:r>
              <a:rPr lang="en-US" sz="3799">
                <a:solidFill>
                  <a:srgbClr val="FFFFFF"/>
                </a:solidFill>
                <a:latin typeface="Open Sans Light Bold"/>
              </a:rPr>
              <a:t>1,283,414 </a:t>
            </a:r>
            <a:r>
              <a:rPr lang="en-US" sz="3799">
                <a:solidFill>
                  <a:srgbClr val="FFFFFF"/>
                </a:solidFill>
                <a:latin typeface="Open Sans Light"/>
              </a:rPr>
              <a:t>different words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5684" y="8006567"/>
            <a:ext cx="8630304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FFFF"/>
                </a:solidFill>
                <a:latin typeface="Open Sans Light"/>
              </a:rPr>
              <a:t>Latin corpus consist of: </a:t>
            </a:r>
            <a:r>
              <a:rPr lang="en-US" sz="3800" dirty="0">
                <a:solidFill>
                  <a:srgbClr val="FFFFFF"/>
                </a:solidFill>
                <a:latin typeface="Open Sans Light Bold"/>
              </a:rPr>
              <a:t>27 </a:t>
            </a:r>
            <a:r>
              <a:rPr lang="en-US" sz="3800" dirty="0">
                <a:solidFill>
                  <a:srgbClr val="FFFFFF"/>
                </a:solidFill>
                <a:latin typeface="Open Sans Light"/>
              </a:rPr>
              <a:t>different 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FFFF"/>
                </a:solidFill>
                <a:latin typeface="Open Sans Light"/>
              </a:rPr>
              <a:t>characters and </a:t>
            </a:r>
            <a:r>
              <a:rPr lang="en-US" sz="3800" dirty="0">
                <a:solidFill>
                  <a:srgbClr val="FFFFFF"/>
                </a:solidFill>
                <a:latin typeface="Open Sans Light Bold"/>
              </a:rPr>
              <a:t>163,577</a:t>
            </a:r>
            <a:r>
              <a:rPr lang="en-US" sz="3800" dirty="0">
                <a:solidFill>
                  <a:srgbClr val="FFFFFF"/>
                </a:solidFill>
                <a:latin typeface="Open Sans Light"/>
              </a:rPr>
              <a:t> different words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8650487" y="8728755"/>
            <a:ext cx="133960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Obraz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09" y="1464598"/>
            <a:ext cx="9144018" cy="6400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61" y="209550"/>
            <a:ext cx="153682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Genres comparison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62100"/>
            <a:ext cx="11430009" cy="8001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18964" y="287338"/>
            <a:ext cx="1496883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Artists within genre comparison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43523"/>
            <a:ext cx="11430009" cy="8001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28800" y="103362"/>
            <a:ext cx="14503064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pl-PL" sz="6999" dirty="0" smtClean="0">
                <a:solidFill>
                  <a:srgbClr val="FFFFFF"/>
                </a:solidFill>
                <a:latin typeface="Open Sans Extra Bold"/>
              </a:rPr>
              <a:t>S</a:t>
            </a:r>
            <a:r>
              <a:rPr lang="en-US" sz="6999" dirty="0" err="1" smtClean="0">
                <a:solidFill>
                  <a:srgbClr val="FFFFFF"/>
                </a:solidFill>
                <a:latin typeface="Open Sans Extra Bold"/>
              </a:rPr>
              <a:t>ongs</a:t>
            </a:r>
            <a:r>
              <a:rPr lang="en-US" sz="6999" dirty="0" smtClean="0">
                <a:solidFill>
                  <a:srgbClr val="FFFFFF"/>
                </a:solidFill>
                <a:latin typeface="Open Sans Extra Bold"/>
              </a:rPr>
              <a:t> </a:t>
            </a: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within artist comparison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18" y="1409700"/>
            <a:ext cx="11865428" cy="830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9095" y="2003208"/>
            <a:ext cx="41898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verdict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6009" y="2510845"/>
            <a:ext cx="12075981" cy="67474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6768" y="209550"/>
            <a:ext cx="61944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What is midi?</a:t>
            </a:r>
          </a:p>
        </p:txBody>
      </p:sp>
      <p:sp>
        <p:nvSpPr>
          <p:cNvPr id="4" name="AutoShape 4"/>
          <p:cNvSpPr/>
          <p:nvPr/>
        </p:nvSpPr>
        <p:spPr>
          <a:xfrm rot="-9584565">
            <a:off x="3791647" y="5037880"/>
            <a:ext cx="141367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rot="-3869411">
            <a:off x="6511752" y="5304951"/>
            <a:ext cx="1544952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rot="7782948">
            <a:off x="7646543" y="7936852"/>
            <a:ext cx="154969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5174108" y="5288804"/>
            <a:ext cx="10785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 dirty="0">
                <a:solidFill>
                  <a:srgbClr val="FFFFFF"/>
                </a:solidFill>
                <a:latin typeface="Open Sans Light"/>
              </a:rPr>
              <a:t>Pitch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2557" y="5979037"/>
            <a:ext cx="10855003" cy="57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420">
                <a:solidFill>
                  <a:srgbClr val="FFFFFF"/>
                </a:solidFill>
                <a:latin typeface="Open Sans Light"/>
              </a:rPr>
              <a:t>NoteOn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8712" y="6736760"/>
            <a:ext cx="120759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2662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9095" y="2003208"/>
            <a:ext cx="41898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verdict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78646" y="3882361"/>
            <a:ext cx="85307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Music is a natural language!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8482" y="209550"/>
            <a:ext cx="1115103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Deep Learning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78029" y="2649347"/>
            <a:ext cx="1939631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We will use LSTM architecture.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8482" y="209550"/>
            <a:ext cx="1115103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Deep Learning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78029" y="2649347"/>
            <a:ext cx="18233651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Open Sans"/>
              </a:rPr>
              <a:t>We will use LSTM architecture.</a:t>
            </a:r>
          </a:p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The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problem is modeled as a </a:t>
            </a: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sequence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to </a:t>
            </a: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sequence 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task. </a:t>
            </a:r>
            <a:r>
              <a:rPr lang="pl-PL" sz="4500" dirty="0" smtClean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Where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input is a song and expected output is the same song shifted by one unit of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8482" y="209550"/>
            <a:ext cx="1115103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Deep Learning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78029" y="2649347"/>
            <a:ext cx="17146810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>
                <a:solidFill>
                  <a:srgbClr val="FFFFFF"/>
                </a:solidFill>
                <a:latin typeface="Open Sans"/>
              </a:rPr>
              <a:t>We will use LSTM architecture.</a:t>
            </a:r>
          </a:p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The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problem is modeled as a sequence to sequence  task. Where input is a song and expected output is the same song shifted by one unit of time.</a:t>
            </a:r>
          </a:p>
          <a:p>
            <a:pPr marL="971550" lvl="1" indent="-485775">
              <a:lnSpc>
                <a:spcPts val="6299"/>
              </a:lnSpc>
              <a:buFont typeface="Arial"/>
              <a:buChar char="•"/>
            </a:pP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Three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possible baselines will be tried, then the best approach will be trained </a:t>
            </a:r>
            <a:r>
              <a:rPr lang="en-AU" sz="4500" dirty="0" smtClean="0">
                <a:solidFill>
                  <a:srgbClr val="FFFFFF"/>
                </a:solidFill>
                <a:latin typeface="Open Sans"/>
              </a:rPr>
              <a:t>using</a:t>
            </a:r>
            <a:r>
              <a:rPr lang="en-US" sz="4500" dirty="0" smtClean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500" dirty="0">
                <a:solidFill>
                  <a:srgbClr val="FFFFFF"/>
                </a:solidFill>
                <a:latin typeface="Open Sans"/>
              </a:rPr>
              <a:t>SOTA </a:t>
            </a:r>
            <a:r>
              <a:rPr lang="pl-PL" sz="4500" dirty="0" smtClean="0">
                <a:solidFill>
                  <a:srgbClr val="FFFFFF"/>
                </a:solidFill>
                <a:latin typeface="Open Sans"/>
              </a:rPr>
              <a:t>model</a:t>
            </a:r>
            <a:endParaRPr lang="en-US" sz="4500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27618" y="2324100"/>
            <a:ext cx="14410261" cy="72051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34206" y="209550"/>
            <a:ext cx="241518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LSTM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9070" y="6374321"/>
            <a:ext cx="310538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What I've played in the few previous steps.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0430" y="8355864"/>
            <a:ext cx="37162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What I've played in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the previous step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568210" y="3074298"/>
            <a:ext cx="14419128" cy="180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3402" dirty="0">
                <a:solidFill>
                  <a:srgbClr val="000000"/>
                </a:solidFill>
                <a:latin typeface="Open Sans Light"/>
              </a:rPr>
              <a:t>Memory about </a:t>
            </a:r>
          </a:p>
          <a:p>
            <a:pPr algn="ctr">
              <a:lnSpc>
                <a:spcPts val="4762"/>
              </a:lnSpc>
            </a:pPr>
            <a:r>
              <a:rPr lang="en-US" sz="3402" dirty="0">
                <a:solidFill>
                  <a:srgbClr val="000000"/>
                </a:solidFill>
                <a:latin typeface="Open Sans Light"/>
              </a:rPr>
              <a:t>previous </a:t>
            </a:r>
            <a:r>
              <a:rPr lang="en-US" sz="3402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parts </a:t>
            </a:r>
          </a:p>
          <a:p>
            <a:pPr algn="ctr">
              <a:lnSpc>
                <a:spcPts val="4762"/>
              </a:lnSpc>
            </a:pPr>
            <a:r>
              <a:rPr lang="en-US" sz="3402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of the song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45105" y="2560583"/>
            <a:ext cx="33800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What to play next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536" y="209550"/>
            <a:ext cx="692366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Input vs target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1036" y="1821485"/>
            <a:ext cx="45615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during training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2899039"/>
            <a:ext cx="1741101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Input:  &lt;?FK</a:t>
            </a: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Open Sans Light Bold"/>
              </a:rPr>
              <a:t>:?FK 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?FK &lt;?FK ?FK 3?FK ?FK 5?AHM 5AHM 5A 5AHM AHM ?AFK AHM 0A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1714" y="3834228"/>
            <a:ext cx="160744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Target: </a:t>
            </a:r>
            <a:r>
              <a:rPr lang="en-US" sz="3399">
                <a:solidFill>
                  <a:srgbClr val="FF914D"/>
                </a:solidFill>
                <a:latin typeface="Open Sans Light"/>
              </a:rPr>
              <a:t> </a:t>
            </a:r>
            <a:r>
              <a:rPr lang="en-US" sz="3399">
                <a:solidFill>
                  <a:srgbClr val="FF914D"/>
                </a:solidFill>
                <a:latin typeface="Open Sans Light Bold"/>
              </a:rPr>
              <a:t>:?FK</a:t>
            </a:r>
            <a:r>
              <a:rPr lang="en-US" sz="3399">
                <a:solidFill>
                  <a:srgbClr val="FFFFFF"/>
                </a:solidFill>
                <a:latin typeface="Open Sans Light"/>
              </a:rPr>
              <a:t> ?FK &lt;?FK ?FK 3?FK ?FK 5?AHM 5AHM 5A 5AHM AHM ?AFK AHM 0A A5?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536" y="209550"/>
            <a:ext cx="692366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Input vs target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1036" y="1821485"/>
            <a:ext cx="45615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during training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" y="2899039"/>
            <a:ext cx="1741101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Input:  &lt;?FK</a:t>
            </a: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3399" dirty="0">
                <a:solidFill>
                  <a:srgbClr val="FF914D"/>
                </a:solidFill>
                <a:latin typeface="Open Sans Light Bold"/>
              </a:rPr>
              <a:t>:?FK </a:t>
            </a:r>
            <a:r>
              <a:rPr lang="en-US" sz="3399" dirty="0">
                <a:solidFill>
                  <a:srgbClr val="FFFFFF"/>
                </a:solidFill>
                <a:latin typeface="Open Sans Light"/>
              </a:rPr>
              <a:t>?FK &lt;?FK ?FK 3?FK ?FK 5?AHM 5AHM 5A 5AHM AHM ?AFK AHM 0A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1714" y="3834228"/>
            <a:ext cx="160744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Target: </a:t>
            </a:r>
            <a:r>
              <a:rPr lang="en-US" sz="3399">
                <a:solidFill>
                  <a:srgbClr val="FF914D"/>
                </a:solidFill>
                <a:latin typeface="Open Sans Light"/>
              </a:rPr>
              <a:t> </a:t>
            </a:r>
            <a:r>
              <a:rPr lang="en-US" sz="3399">
                <a:solidFill>
                  <a:srgbClr val="FF914D"/>
                </a:solidFill>
                <a:latin typeface="Open Sans Light Bold"/>
              </a:rPr>
              <a:t>:?FK</a:t>
            </a:r>
            <a:r>
              <a:rPr lang="en-US" sz="3399">
                <a:solidFill>
                  <a:srgbClr val="FFFFFF"/>
                </a:solidFill>
                <a:latin typeface="Open Sans Light"/>
              </a:rPr>
              <a:t> ?FK &lt;?FK ?FK 3?FK ?FK 5?AHM 5AHM 5A 5AHM AHM ?AFK AHM 0A A5?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0824" y="4854530"/>
            <a:ext cx="50819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during inference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714" y="6159563"/>
            <a:ext cx="12345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Input: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714" y="7120027"/>
            <a:ext cx="56397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Target: some wonderful song</a:t>
            </a:r>
          </a:p>
        </p:txBody>
      </p:sp>
    </p:spTree>
    <p:extLst>
      <p:ext uri="{BB962C8B-B14F-4D97-AF65-F5344CB8AC3E}">
        <p14:creationId xmlns:p14="http://schemas.microsoft.com/office/powerpoint/2010/main" val="2412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444" y="3904923"/>
            <a:ext cx="17579113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FFFFFF"/>
                </a:solidFill>
                <a:latin typeface="Open Sans"/>
              </a:rPr>
              <a:t>But wait... </a:t>
            </a:r>
            <a:r>
              <a:rPr lang="en-US" sz="4999" dirty="0" smtClean="0">
                <a:solidFill>
                  <a:srgbClr val="FFFFFF"/>
                </a:solidFill>
                <a:latin typeface="Open Sans"/>
              </a:rPr>
              <a:t>LSTM </a:t>
            </a:r>
            <a:r>
              <a:rPr lang="en-US" sz="4999" dirty="0">
                <a:solidFill>
                  <a:srgbClr val="FFFFFF"/>
                </a:solidFill>
                <a:latin typeface="Open Sans"/>
              </a:rPr>
              <a:t>for a given sequence will </a:t>
            </a:r>
            <a:endParaRPr lang="pl-PL" sz="4999" dirty="0" smtClean="0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6999"/>
              </a:lnSpc>
            </a:pPr>
            <a:r>
              <a:rPr lang="en-US" sz="4999" dirty="0" smtClean="0">
                <a:solidFill>
                  <a:srgbClr val="FFFFFF"/>
                </a:solidFill>
                <a:latin typeface="Open Sans"/>
              </a:rPr>
              <a:t>always </a:t>
            </a:r>
            <a:r>
              <a:rPr lang="en-US" sz="4999" dirty="0">
                <a:solidFill>
                  <a:srgbClr val="FFFFFF"/>
                </a:solidFill>
                <a:latin typeface="Open Sans"/>
              </a:rPr>
              <a:t>produce the same output.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11110" y="128605"/>
            <a:ext cx="2151021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Output as a probability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2495" y="1698271"/>
            <a:ext cx="1226662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Network output: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[-5.0, 3.0, 3.5, 2.5, 1.0]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11110" y="128605"/>
            <a:ext cx="2151021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Output as a probability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2495" y="1698271"/>
            <a:ext cx="1226662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Network output: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[-5.0, 3.0, 3.5, 2.5, 1.0]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3207" y="3596278"/>
            <a:ext cx="12721586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Divide by temperature (to make distribution more uniform or more peaked):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[-2.5, 1.5, 1.75, 1.25, 0.5]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6009" y="2510845"/>
            <a:ext cx="12075981" cy="67474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6768" y="209550"/>
            <a:ext cx="61944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What is midi?</a:t>
            </a:r>
          </a:p>
        </p:txBody>
      </p:sp>
      <p:sp>
        <p:nvSpPr>
          <p:cNvPr id="4" name="AutoShape 4"/>
          <p:cNvSpPr/>
          <p:nvPr/>
        </p:nvSpPr>
        <p:spPr>
          <a:xfrm rot="-9584565">
            <a:off x="3791647" y="5037880"/>
            <a:ext cx="141367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rot="-3869411">
            <a:off x="6511752" y="5304951"/>
            <a:ext cx="1544952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 rot="-8223174">
            <a:off x="10346109" y="5037880"/>
            <a:ext cx="103534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 rot="7782948">
            <a:off x="7646543" y="7936852"/>
            <a:ext cx="154969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5174108" y="5288804"/>
            <a:ext cx="10785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 dirty="0">
                <a:solidFill>
                  <a:srgbClr val="FFFFFF"/>
                </a:solidFill>
                <a:latin typeface="Open Sans Light"/>
              </a:rPr>
              <a:t>Pitch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2557" y="5979037"/>
            <a:ext cx="10855003" cy="57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420">
                <a:solidFill>
                  <a:srgbClr val="FFFFFF"/>
                </a:solidFill>
                <a:latin typeface="Open Sans Light"/>
              </a:rPr>
              <a:t>NoteOn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7153" y="5455797"/>
            <a:ext cx="10855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"/>
              </a:rPr>
              <a:t>Note Off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8712" y="6736760"/>
            <a:ext cx="120759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52284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11110" y="128605"/>
            <a:ext cx="2151021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Output as a probability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2495" y="1698271"/>
            <a:ext cx="1226662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Network output: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[-5.0, 3.0, 3.5, 2.5, 1.0]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3207" y="3596278"/>
            <a:ext cx="12721586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Divide by temperature (to make distribution more uniform or more peaked):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[-2.5, 1.5, 1.75, 1.25, 0.5]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6417" y="6348941"/>
            <a:ext cx="1599878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Pass it through softmax or sigmoid to have probabilities: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[0.01, 0.29, 0.37, 0.23, 0.10]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11110" y="128605"/>
            <a:ext cx="2151021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Output as a probability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2495" y="1698271"/>
            <a:ext cx="1226662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Network output: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[-5.0, 3.0, 3.5, 2.5, 1.0]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3207" y="3596278"/>
            <a:ext cx="12721586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Divide by temperature (to make distribution more uniform or more peaked):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[-2.5, 1.5, 1.75, 1.25, 0.5]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6417" y="6348941"/>
            <a:ext cx="1599878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Pass it through softmax or sigmoid to have probabilities: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[0.01, 0.29, 0.37, 0.23, 0.10]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6092" y="8194044"/>
            <a:ext cx="843141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 Light"/>
              </a:rPr>
              <a:t>Sample from this distribution: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B9BEAF"/>
                </a:solidFill>
                <a:latin typeface="Open Sans Light"/>
              </a:rPr>
              <a:t>[1]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8551" y="3098810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25720" y="1922587"/>
            <a:ext cx="110299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will use this representation first: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8551" y="3098810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25720" y="1922587"/>
            <a:ext cx="110299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will use this representation first: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851" y="6484843"/>
            <a:ext cx="128670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4575" dirty="0">
                <a:solidFill>
                  <a:srgbClr val="FFFFFF"/>
                </a:solidFill>
                <a:latin typeface="Open Sans Light"/>
              </a:rPr>
              <a:t>Within each word, order of  notes doesn't matter!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8551" y="3098810"/>
            <a:ext cx="11850897" cy="290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FFFFFF"/>
                </a:solidFill>
                <a:latin typeface="Open Sans Light"/>
              </a:rPr>
              <a:t>R JR JR R :FR :FR AH AH &lt;M &lt;M M FM FM HQ HQ Q MQ MQ &lt;HO &lt;HO FM FM  </a:t>
            </a:r>
            <a:r>
              <a:rPr lang="en-US" sz="4167">
                <a:solidFill>
                  <a:srgbClr val="C9E265"/>
                </a:solidFill>
                <a:latin typeface="Open Sans Light"/>
              </a:rPr>
              <a:t>5&lt;AEM 5&lt;AEM 5&lt;AEM 5&lt;AEM 5&lt;AEM 5&lt;AEM 5&lt;AEM 5&lt;AEM 5&lt;AEM 5&lt;AEM</a:t>
            </a:r>
            <a:r>
              <a:rPr lang="en-US" sz="4167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167">
                <a:solidFill>
                  <a:srgbClr val="5E17EB"/>
                </a:solidFill>
                <a:latin typeface="Open Sans Light"/>
              </a:rPr>
              <a:t>5&lt;AE 5&lt;AE 5&lt;AE 5&lt;AE 5&lt;AE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25720" y="1922587"/>
            <a:ext cx="110299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will use this representation first: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851" y="6484843"/>
            <a:ext cx="12839704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4575" dirty="0">
                <a:solidFill>
                  <a:srgbClr val="FFFFFF"/>
                </a:solidFill>
                <a:latin typeface="Open Sans Light"/>
              </a:rPr>
              <a:t>Within each word, order of  notes doesn't matter!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851" y="8039100"/>
            <a:ext cx="13764926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So this problem is basically a </a:t>
            </a:r>
            <a:r>
              <a:rPr lang="en-US" sz="4580" dirty="0" err="1">
                <a:solidFill>
                  <a:srgbClr val="FFFFFF"/>
                </a:solidFill>
                <a:latin typeface="Open Sans Light"/>
              </a:rPr>
              <a:t>multilabel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 classification task at each </a:t>
            </a:r>
            <a:r>
              <a:rPr lang="en-US" sz="4580" dirty="0" err="1">
                <a:solidFill>
                  <a:srgbClr val="FFFFFF"/>
                </a:solidFill>
                <a:latin typeface="Open Sans Light"/>
              </a:rPr>
              <a:t>timestep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.</a:t>
            </a:r>
          </a:p>
        </p:txBody>
      </p:sp>
      <p:pic>
        <p:nvPicPr>
          <p:cNvPr id="7" name="baseline1_c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3800" y="6002863"/>
            <a:ext cx="2133693" cy="2133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3432" y="1770934"/>
            <a:ext cx="150378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will use lossless compression representation: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2669" y="2826809"/>
            <a:ext cx="7699358" cy="231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3"/>
              </a:lnSpc>
            </a:pPr>
            <a:r>
              <a:rPr lang="en-US" sz="4416">
                <a:solidFill>
                  <a:srgbClr val="FFFFFF"/>
                </a:solidFill>
                <a:latin typeface="Open Sans Light"/>
              </a:rPr>
              <a:t>R 1 JR 2 R 1 :FR 2 AH 2 &lt;M 2 M 1 FM 2 HQ 2 Q 1 MQ 2 &lt;HO 2 FM 2 </a:t>
            </a:r>
            <a:r>
              <a:rPr lang="en-US" sz="4416">
                <a:solidFill>
                  <a:srgbClr val="C9E265"/>
                </a:solidFill>
                <a:latin typeface="Open Sans Light"/>
              </a:rPr>
              <a:t>5&lt;AEM 10</a:t>
            </a:r>
            <a:r>
              <a:rPr lang="en-US" sz="4416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416">
                <a:solidFill>
                  <a:srgbClr val="5E17EB"/>
                </a:solidFill>
                <a:latin typeface="Open Sans Light"/>
              </a:rPr>
              <a:t>5&lt;AE 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220" y="6174329"/>
            <a:ext cx="1814578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Now at each </a:t>
            </a:r>
            <a:r>
              <a:rPr lang="en-US" sz="4580" dirty="0" err="1">
                <a:solidFill>
                  <a:srgbClr val="FFFFFF"/>
                </a:solidFill>
                <a:latin typeface="Open Sans Light"/>
              </a:rPr>
              <a:t>timestep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 we will return note distribution and ...</a:t>
            </a:r>
            <a:r>
              <a:rPr lang="en-US" sz="4580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a</a:t>
            </a:r>
            <a:r>
              <a:rPr lang="en-US" sz="4580" dirty="0">
                <a:solidFill>
                  <a:srgbClr val="FFFFFF"/>
                </a:solidFill>
                <a:latin typeface="Open Sans Light Bold"/>
              </a:rPr>
              <a:t> count!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3432" y="1770934"/>
            <a:ext cx="150378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will use lossless compression representation: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2669" y="2826809"/>
            <a:ext cx="7699358" cy="231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3"/>
              </a:lnSpc>
            </a:pPr>
            <a:r>
              <a:rPr lang="en-US" sz="4416">
                <a:solidFill>
                  <a:srgbClr val="FFFFFF"/>
                </a:solidFill>
                <a:latin typeface="Open Sans Light"/>
              </a:rPr>
              <a:t>R 1 JR 2 R 1 :FR 2 AH 2 &lt;M 2 M 1 FM 2 HQ 2 Q 1 MQ 2 &lt;HO 2 FM 2 </a:t>
            </a:r>
            <a:r>
              <a:rPr lang="en-US" sz="4416">
                <a:solidFill>
                  <a:srgbClr val="C9E265"/>
                </a:solidFill>
                <a:latin typeface="Open Sans Light"/>
              </a:rPr>
              <a:t>5&lt;AEM 10</a:t>
            </a:r>
            <a:r>
              <a:rPr lang="en-US" sz="4416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4416">
                <a:solidFill>
                  <a:srgbClr val="5E17EB"/>
                </a:solidFill>
                <a:latin typeface="Open Sans Light"/>
              </a:rPr>
              <a:t>5&lt;AE 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220" y="6174329"/>
            <a:ext cx="1814578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Now at each </a:t>
            </a:r>
            <a:r>
              <a:rPr lang="en-US" sz="4580" dirty="0" err="1">
                <a:solidFill>
                  <a:srgbClr val="FFFFFF"/>
                </a:solidFill>
                <a:latin typeface="Open Sans Light"/>
              </a:rPr>
              <a:t>timestep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 we will return note distribution and ...</a:t>
            </a:r>
            <a:r>
              <a:rPr lang="en-US" sz="4580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a</a:t>
            </a:r>
            <a:r>
              <a:rPr lang="en-US" sz="4580" dirty="0">
                <a:solidFill>
                  <a:srgbClr val="FFFFFF"/>
                </a:solidFill>
                <a:latin typeface="Open Sans Light Bold"/>
              </a:rPr>
              <a:t> count!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101" y="7993701"/>
            <a:ext cx="17662023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With this method our sequences are much shorter from</a:t>
            </a:r>
          </a:p>
          <a:p>
            <a:pPr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(512, 88) with not compressed text to (294, 89) with compressed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1316" y="3230627"/>
            <a:ext cx="7085369" cy="35224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29412" y="209550"/>
            <a:ext cx="865798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Poisson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1725" y="1794533"/>
            <a:ext cx="13424550" cy="98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5749">
                <a:solidFill>
                  <a:srgbClr val="FFFFFF"/>
                </a:solidFill>
                <a:latin typeface="Open Sans"/>
              </a:rPr>
              <a:t>Very useful when counts are our target.</a:t>
            </a:r>
          </a:p>
        </p:txBody>
      </p:sp>
      <p:sp>
        <p:nvSpPr>
          <p:cNvPr id="5" name="AutoShape 5"/>
          <p:cNvSpPr/>
          <p:nvPr/>
        </p:nvSpPr>
        <p:spPr>
          <a:xfrm rot="-1455380">
            <a:off x="4535399" y="6445538"/>
            <a:ext cx="292547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602823" y="7264308"/>
            <a:ext cx="573869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Probability that we will repeat some note sequnce x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01316" y="3230627"/>
            <a:ext cx="7085369" cy="35224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29412" y="209550"/>
            <a:ext cx="865798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Poisson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1725" y="1794533"/>
            <a:ext cx="13424550" cy="98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5749">
                <a:solidFill>
                  <a:srgbClr val="FFFFFF"/>
                </a:solidFill>
                <a:latin typeface="Open Sans"/>
              </a:rPr>
              <a:t>Very useful when counts are our target.</a:t>
            </a:r>
          </a:p>
        </p:txBody>
      </p:sp>
      <p:sp>
        <p:nvSpPr>
          <p:cNvPr id="5" name="AutoShape 5"/>
          <p:cNvSpPr/>
          <p:nvPr/>
        </p:nvSpPr>
        <p:spPr>
          <a:xfrm rot="-1455380">
            <a:off x="4535399" y="6445538"/>
            <a:ext cx="292547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602823" y="7264308"/>
            <a:ext cx="573869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Probability that we will repeat some note sequnce x times</a:t>
            </a:r>
          </a:p>
        </p:txBody>
      </p:sp>
      <p:sp>
        <p:nvSpPr>
          <p:cNvPr id="7" name="AutoShape 7"/>
          <p:cNvSpPr/>
          <p:nvPr/>
        </p:nvSpPr>
        <p:spPr>
          <a:xfrm rot="-8580525">
            <a:off x="11190715" y="5524031"/>
            <a:ext cx="394289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11912228" y="6877685"/>
            <a:ext cx="534707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lambda is what our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network is predicting.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But also expected value of that distribution</a:t>
            </a:r>
          </a:p>
        </p:txBody>
      </p:sp>
      <p:pic>
        <p:nvPicPr>
          <p:cNvPr id="9" name="baseline2c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2040" y="3501556"/>
            <a:ext cx="2022475" cy="202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84317" y="1619250"/>
            <a:ext cx="123380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Now we will use this representation: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5912" y="2778887"/>
            <a:ext cx="1607668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419" dirty="0">
                <a:solidFill>
                  <a:srgbClr val="FFFFFF"/>
                </a:solidFill>
                <a:latin typeface="Open Sans Light"/>
              </a:rPr>
              <a:t>n50 t4 n55 t1 n59 t2 w t2 n57 t2 w t2 n52 t4 n57 t4 n60 t4 w t4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478" y="4134233"/>
            <a:ext cx="17782492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12"/>
              </a:lnSpc>
            </a:pPr>
            <a:r>
              <a:rPr lang="en-US" sz="4580">
                <a:solidFill>
                  <a:srgbClr val="FFFFFF"/>
                </a:solidFill>
                <a:latin typeface="Open Sans Light"/>
              </a:rPr>
              <a:t>With this representation amount of possible words in dictonary is very limited. We have 88 notes + wait token + 256 time tokens.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8400" y="209550"/>
            <a:ext cx="105995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Lets gather some data!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2464" y="2245615"/>
            <a:ext cx="571261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Available datasets: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2464" y="3322405"/>
            <a:ext cx="17805536" cy="332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493" lvl="1" indent="-513246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Open Sans Light"/>
              </a:rPr>
              <a:t>Lakh dataset (140 000 songs, all genres)</a:t>
            </a:r>
          </a:p>
          <a:p>
            <a:pPr marL="1026493" lvl="1" indent="-513246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Open Sans Light"/>
              </a:rPr>
              <a:t>MAESTRO dataset (200 hours of midi and wave, classical music</a:t>
            </a:r>
          </a:p>
          <a:p>
            <a:pPr marL="1026493" lvl="1" indent="-513246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Open Sans Light"/>
              </a:rPr>
              <a:t>Nottingham Music (1000 piano MIDI songs, nice to start with)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9332" y="8161934"/>
            <a:ext cx="737606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Open Sans Light"/>
              </a:rPr>
              <a:t>And many more but 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84317" y="1619250"/>
            <a:ext cx="123380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Now we will use this representation: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5912" y="2778887"/>
            <a:ext cx="1607668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419" dirty="0">
                <a:solidFill>
                  <a:srgbClr val="FFFFFF"/>
                </a:solidFill>
                <a:latin typeface="Open Sans Light"/>
              </a:rPr>
              <a:t>n50 t4 n55 t1 n59 t2 w t2 n57 t2 w t2 n52 t4 n57 t4 n60 t4 w t4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478" y="4134233"/>
            <a:ext cx="17782492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12"/>
              </a:lnSpc>
            </a:pPr>
            <a:r>
              <a:rPr lang="en-US" sz="4580">
                <a:solidFill>
                  <a:srgbClr val="FFFFFF"/>
                </a:solidFill>
                <a:latin typeface="Open Sans Light"/>
              </a:rPr>
              <a:t>With this representation amount of possible words in dictonary is very limited. We have 88 notes + wait token + 256 time tokens.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00" y="5991006"/>
            <a:ext cx="166967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can compress it to something like that: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5912" y="7240926"/>
            <a:ext cx="1587484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419" dirty="0">
                <a:solidFill>
                  <a:srgbClr val="FFFFFF"/>
                </a:solidFill>
                <a:latin typeface="Open Sans Light"/>
              </a:rPr>
              <a:t>n50:t4 n55:t1 n59:t2 w:t2 n57:t2 w:t2 n52:t4 n57:t4 n60:t4 w:t4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32" y="8663537"/>
            <a:ext cx="1567336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81"/>
              </a:lnSpc>
            </a:pPr>
            <a:r>
              <a:rPr lang="en-US" sz="3558" dirty="0">
                <a:solidFill>
                  <a:srgbClr val="FFFFFF"/>
                </a:solidFill>
                <a:latin typeface="Open Sans Light"/>
              </a:rPr>
              <a:t>Now we have much more words but sequences contains 2 times less words!!</a:t>
            </a:r>
          </a:p>
        </p:txBody>
      </p:sp>
    </p:spTree>
    <p:extLst>
      <p:ext uri="{BB962C8B-B14F-4D97-AF65-F5344CB8AC3E}">
        <p14:creationId xmlns:p14="http://schemas.microsoft.com/office/powerpoint/2010/main" val="3711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2818" y="209550"/>
            <a:ext cx="462236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baseline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84317" y="1619250"/>
            <a:ext cx="123380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Now we will use this representation: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2778887"/>
            <a:ext cx="16230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419" dirty="0">
                <a:solidFill>
                  <a:srgbClr val="FFFFFF"/>
                </a:solidFill>
                <a:latin typeface="Open Sans Light"/>
              </a:rPr>
              <a:t>n50 t4 n55 t1 n59 t2 w t2 n57 t2 w t2 n52 t4 n57 t4 n60 t4 w t4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478" y="4134233"/>
            <a:ext cx="17782492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12"/>
              </a:lnSpc>
            </a:pPr>
            <a:r>
              <a:rPr lang="en-US" sz="4580" dirty="0">
                <a:solidFill>
                  <a:srgbClr val="FFFFFF"/>
                </a:solidFill>
                <a:latin typeface="Open Sans Light"/>
              </a:rPr>
              <a:t>With this representation amount of possible words in </a:t>
            </a:r>
            <a:r>
              <a:rPr lang="en-US" sz="4580" dirty="0" err="1">
                <a:solidFill>
                  <a:srgbClr val="FFFFFF"/>
                </a:solidFill>
                <a:latin typeface="Open Sans Light"/>
              </a:rPr>
              <a:t>dictonary</a:t>
            </a:r>
            <a:r>
              <a:rPr lang="en-US" sz="4580" dirty="0">
                <a:solidFill>
                  <a:srgbClr val="FFFFFF"/>
                </a:solidFill>
                <a:latin typeface="Open Sans Light"/>
              </a:rPr>
              <a:t> is very limited. We have 88 notes + wait token + 256 time tokens.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5898" y="6844517"/>
            <a:ext cx="14794871" cy="15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1"/>
              </a:lnSpc>
            </a:pPr>
            <a:r>
              <a:rPr lang="en-US" sz="4579">
                <a:solidFill>
                  <a:srgbClr val="FFFFFF"/>
                </a:solidFill>
                <a:latin typeface="Open Sans Light"/>
              </a:rPr>
              <a:t>And we can treat this problem as typical classification with just one correct answer at each timestep!</a:t>
            </a:r>
          </a:p>
        </p:txBody>
      </p:sp>
      <p:pic>
        <p:nvPicPr>
          <p:cNvPr id="7" name="baselin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0" y="7531100"/>
            <a:ext cx="2376489" cy="2376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98037" y="2150065"/>
            <a:ext cx="589192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And the winner is...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190365"/>
            <a:ext cx="162306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n50:t4 n55:t1 n59:t2 w:t2 n57:t2 w:t2 n52:t4 n57:t4 n60:t4 w:t4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2840" y="235852"/>
            <a:ext cx="904232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Training it with GPT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2754" y="2446130"/>
            <a:ext cx="1353566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Andrej Karpathy min GPT implementation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754" y="4289425"/>
            <a:ext cx="1159668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140,000 midi songs from LAKH dataset.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2754" y="5958164"/>
            <a:ext cx="17492601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Music representation: n50:t4 n55:t1 n59:t2 w:t2 n57:t2 w:t2 n52:t4 n57:t4 n60:t4 w:t4</a:t>
            </a:r>
          </a:p>
        </p:txBody>
      </p:sp>
      <p:pic>
        <p:nvPicPr>
          <p:cNvPr id="6" name="sot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64533" y="7212261"/>
            <a:ext cx="2600933" cy="2600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17030" y="1742540"/>
            <a:ext cx="12453939" cy="425818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6619" y="1391803"/>
            <a:ext cx="4608922" cy="460892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67765" y="153913"/>
            <a:ext cx="1595247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Extra Bold"/>
              </a:rPr>
              <a:t>We've just entered the rabit hole...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541" y="7710648"/>
            <a:ext cx="734091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We are here, ane we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discussed it very briefly.</a:t>
            </a:r>
          </a:p>
        </p:txBody>
      </p:sp>
      <p:sp>
        <p:nvSpPr>
          <p:cNvPr id="7" name="AutoShape 7"/>
          <p:cNvSpPr/>
          <p:nvPr/>
        </p:nvSpPr>
        <p:spPr>
          <a:xfrm rot="3075156">
            <a:off x="4889445" y="6800587"/>
            <a:ext cx="1944477" cy="0"/>
          </a:xfrm>
          <a:prstGeom prst="line">
            <a:avLst/>
          </a:prstGeom>
          <a:ln w="47625" cap="rnd">
            <a:solidFill>
              <a:srgbClr val="FF914D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60213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2095500"/>
            <a:ext cx="15343567" cy="157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9"/>
              </a:lnSpc>
            </a:pPr>
            <a:r>
              <a:rPr lang="en-US" sz="4521" dirty="0">
                <a:solidFill>
                  <a:srgbClr val="FFFFFF"/>
                </a:solidFill>
                <a:latin typeface="Open Sans"/>
              </a:rPr>
              <a:t>Our model is not aware of bars in music - just enrich our language with &lt;BAR_START&gt; and &lt;BAR_END&gt;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60213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4079506"/>
            <a:ext cx="15812535" cy="2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23"/>
              </a:lnSpc>
            </a:pPr>
            <a:r>
              <a:rPr lang="en-US" sz="4659" dirty="0">
                <a:solidFill>
                  <a:srgbClr val="FFFFFF"/>
                </a:solidFill>
                <a:latin typeface="Open Sans"/>
              </a:rPr>
              <a:t>Only one instrument (track) - encode each track separately separate them with &lt;TRACK_START&gt; &lt;TRACK_ENDS&gt;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2095500"/>
            <a:ext cx="15343567" cy="157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9"/>
              </a:lnSpc>
            </a:pPr>
            <a:r>
              <a:rPr lang="en-US" sz="4521" dirty="0">
                <a:solidFill>
                  <a:srgbClr val="FFFFFF"/>
                </a:solidFill>
                <a:latin typeface="Open Sans"/>
              </a:rPr>
              <a:t>Our model is not aware of bars in music - just enrich our language with &lt;BAR_START&gt; and &lt;BAR_END&gt;</a:t>
            </a:r>
          </a:p>
        </p:txBody>
      </p:sp>
    </p:spTree>
    <p:extLst>
      <p:ext uri="{BB962C8B-B14F-4D97-AF65-F5344CB8AC3E}">
        <p14:creationId xmlns:p14="http://schemas.microsoft.com/office/powerpoint/2010/main" val="5399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60213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4079506"/>
            <a:ext cx="15812535" cy="2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23"/>
              </a:lnSpc>
            </a:pPr>
            <a:r>
              <a:rPr lang="en-US" sz="4659" dirty="0">
                <a:solidFill>
                  <a:srgbClr val="FFFFFF"/>
                </a:solidFill>
                <a:latin typeface="Open Sans"/>
              </a:rPr>
              <a:t>Only one instrument (track) - encode each track separately separate them with &lt;TRACK_START&gt; &lt;TRACK_ENDS&gt;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2095500"/>
            <a:ext cx="15343567" cy="157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9"/>
              </a:lnSpc>
            </a:pPr>
            <a:r>
              <a:rPr lang="en-US" sz="4521" dirty="0">
                <a:solidFill>
                  <a:srgbClr val="FFFFFF"/>
                </a:solidFill>
                <a:latin typeface="Open Sans"/>
              </a:rPr>
              <a:t>Our model is not aware of bars in music - just enrich our language with &lt;BAR_START&gt; and &lt;BAR_END&gt;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7084274"/>
            <a:ext cx="15812535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"/>
              </a:rPr>
              <a:t>note velocity is not considered - add special word  v denoting the velocity.</a:t>
            </a:r>
          </a:p>
        </p:txBody>
      </p:sp>
    </p:spTree>
    <p:extLst>
      <p:ext uri="{BB962C8B-B14F-4D97-AF65-F5344CB8AC3E}">
        <p14:creationId xmlns:p14="http://schemas.microsoft.com/office/powerpoint/2010/main" val="18886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57927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4945" y="1992187"/>
            <a:ext cx="1618125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MIDI songs don't feel like a human playing - learn another network to perform MIDI -&gt; plausible audio.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57927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4945" y="4233213"/>
            <a:ext cx="1623180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We don't have MIDI of all songs - learn another network that will convert raw audio to MIDI.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4945" y="1992187"/>
            <a:ext cx="1623180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MIDI songs don't feel like a human playing - learn another network to perform MIDI -&gt; plausible audio.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984" y="4413504"/>
            <a:ext cx="16948032" cy="138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7"/>
              </a:lnSpc>
            </a:pPr>
            <a:r>
              <a:rPr lang="en-US" sz="3998">
                <a:solidFill>
                  <a:srgbClr val="FFFFFF"/>
                </a:solidFill>
                <a:latin typeface="Open Sans Light"/>
              </a:rPr>
              <a:t>Since we want to measure entropy for each genre or even artist separately</a:t>
            </a:r>
          </a:p>
          <a:p>
            <a:pPr algn="ctr">
              <a:lnSpc>
                <a:spcPts val="5597"/>
              </a:lnSpc>
            </a:pPr>
            <a:r>
              <a:rPr lang="en-US" sz="3998">
                <a:solidFill>
                  <a:srgbClr val="FFFFFF"/>
                </a:solidFill>
                <a:latin typeface="Open Sans Light"/>
              </a:rPr>
              <a:t>we need something like...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579274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4945" y="4233213"/>
            <a:ext cx="1623180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We don't have MIDI of all songs - learn another network that will convert raw audio to MIDI.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4945" y="1992187"/>
            <a:ext cx="1623180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MIDI songs don't feel like a human playing - learn another network to perform MIDI -&gt; plausible audio.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85670" y="7148365"/>
            <a:ext cx="471666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Wave2Midi2Wave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57972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70216"/>
            <a:ext cx="15973429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Songs are generated sequentially here which is quite slow - generate entire sequence in parallel (GANSynth)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052" y="153913"/>
            <a:ext cx="15756354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pen Sans Extra Bold"/>
              </a:rPr>
              <a:t>Limitations and possible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70216"/>
            <a:ext cx="15973429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Songs are generated sequentially here which is quite slow - generate entire sequence in parallel (GANSynth)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547532"/>
            <a:ext cx="14832864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Open Sans"/>
              </a:rPr>
              <a:t>We are restricted to sample each note from multinomial distribution - use VAE or GAN's that can use latent space.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34664" y="3834455"/>
            <a:ext cx="6818673" cy="179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9"/>
              </a:lnSpc>
            </a:pPr>
            <a:r>
              <a:rPr lang="en-US" sz="10506">
                <a:solidFill>
                  <a:srgbClr val="FFFFFF"/>
                </a:solidFill>
                <a:latin typeface="Open Sans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2378" y="615060"/>
            <a:ext cx="10583244" cy="897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Open Sans Light"/>
              </a:rPr>
              <a:t>.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ea typeface="Arimo"/>
              </a:rPr>
              <a:t>└── genres /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├── rock/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├── artist_1/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│   ├── song_1.mid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│   └── song_2.mid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└── artist_2/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    └── song_1.mid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├── jazz/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│   └── artist_1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├── blues</a:t>
            </a:r>
          </a:p>
          <a:p>
            <a:pPr>
              <a:lnSpc>
                <a:spcPts val="6009"/>
              </a:lnSpc>
            </a:pPr>
            <a:r>
              <a:rPr lang="en-US" sz="4292">
                <a:solidFill>
                  <a:srgbClr val="FFFFFF"/>
                </a:solidFill>
                <a:latin typeface="Arimo"/>
              </a:rPr>
              <a:t>    └── pop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3091</Words>
  <Application>Microsoft Office PowerPoint</Application>
  <PresentationFormat>Niestandardowy</PresentationFormat>
  <Paragraphs>370</Paragraphs>
  <Slides>83</Slides>
  <Notes>0</Notes>
  <HiddenSlides>0</HiddenSlides>
  <MMClips>7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83</vt:i4>
      </vt:variant>
    </vt:vector>
  </HeadingPairs>
  <TitlesOfParts>
    <vt:vector size="92" baseType="lpstr">
      <vt:lpstr>Open Sans</vt:lpstr>
      <vt:lpstr>Arimo</vt:lpstr>
      <vt:lpstr>Open Sans Light</vt:lpstr>
      <vt:lpstr>Open Sans Extra Bold</vt:lpstr>
      <vt:lpstr>Open Sans Light Bold</vt:lpstr>
      <vt:lpstr>Calibri</vt:lpstr>
      <vt:lpstr>Open Sans Light Italics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Music a Natural Language</dc:title>
  <cp:lastModifiedBy>Konto Microsoft</cp:lastModifiedBy>
  <cp:revision>20</cp:revision>
  <dcterms:created xsi:type="dcterms:W3CDTF">2006-08-16T00:00:00Z</dcterms:created>
  <dcterms:modified xsi:type="dcterms:W3CDTF">2022-02-25T12:17:01Z</dcterms:modified>
  <dc:identifier>DAE44tYWU3Q</dc:identifier>
</cp:coreProperties>
</file>